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</p:sldMasterIdLst>
  <p:sldIdLst>
    <p:sldId id="256" r:id="rId18"/>
    <p:sldId id="257" r:id="rId19"/>
    <p:sldId id="258" r:id="rId20"/>
    <p:sldId id="259" r:id="rId21"/>
    <p:sldId id="267" r:id="rId22"/>
    <p:sldId id="269" r:id="rId23"/>
    <p:sldId id="270" r:id="rId24"/>
    <p:sldId id="261" r:id="rId25"/>
    <p:sldId id="262" r:id="rId26"/>
    <p:sldId id="279" r:id="rId27"/>
    <p:sldId id="263" r:id="rId28"/>
    <p:sldId id="281" r:id="rId29"/>
    <p:sldId id="288" r:id="rId30"/>
    <p:sldId id="306" r:id="rId31"/>
    <p:sldId id="308" r:id="rId32"/>
    <p:sldId id="287" r:id="rId33"/>
    <p:sldId id="283" r:id="rId34"/>
    <p:sldId id="284" r:id="rId35"/>
    <p:sldId id="285" r:id="rId36"/>
    <p:sldId id="286" r:id="rId37"/>
    <p:sldId id="309" r:id="rId38"/>
    <p:sldId id="293" r:id="rId39"/>
    <p:sldId id="297" r:id="rId40"/>
    <p:sldId id="296" r:id="rId41"/>
    <p:sldId id="310" r:id="rId42"/>
    <p:sldId id="298" r:id="rId43"/>
    <p:sldId id="312" r:id="rId44"/>
    <p:sldId id="299" r:id="rId45"/>
    <p:sldId id="300" r:id="rId46"/>
    <p:sldId id="265" r:id="rId47"/>
    <p:sldId id="272" r:id="rId48"/>
    <p:sldId id="303" r:id="rId49"/>
    <p:sldId id="301" r:id="rId50"/>
    <p:sldId id="302" r:id="rId51"/>
    <p:sldId id="307" r:id="rId52"/>
    <p:sldId id="304" r:id="rId53"/>
    <p:sldId id="274" r:id="rId54"/>
    <p:sldId id="275" r:id="rId55"/>
    <p:sldId id="277" r:id="rId56"/>
  </p:sldIdLst>
  <p:sldSz cx="12192000" cy="6858000"/>
  <p:notesSz cx="6858000" cy="9144000"/>
  <p:embeddedFontLst>
    <p:embeddedFont>
      <p:font typeface="Source Han Sans CN Bold" panose="020B0800000000000000" charset="-122"/>
      <p:bold r:id="rId61"/>
    </p:embeddedFont>
    <p:embeddedFont>
      <p:font typeface="Source Han Sans CN Regular" panose="020B0A00000000000000" charset="-122"/>
      <p:bold r:id="rId62"/>
    </p:embeddedFont>
    <p:embeddedFont>
      <p:font typeface="Source Han Sans" panose="020B0400000000000000" charset="-122"/>
      <p:regular r:id="rId63"/>
    </p:embeddedFont>
    <p:embeddedFont>
      <p:font typeface="华文中宋" panose="02010600040101010101" charset="-122"/>
      <p:regular r:id="rId64"/>
    </p:embeddedFont>
    <p:embeddedFont>
      <p:font typeface="等线" panose="02010600030101010101" charset="-122"/>
      <p:regular r:id="rId65"/>
    </p:embeddedFont>
    <p:embeddedFont>
      <p:font typeface="等线 Light" panose="02010600030101010101" charset="-122"/>
      <p:regular r:id="rId66"/>
    </p:embeddedFont>
    <p:embeddedFont>
      <p:font typeface="仿宋" panose="02010609060101010101" charset="-122"/>
      <p:regular r:id="rId6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802972515" name="熊志勇" initials="熊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7" Type="http://schemas.openxmlformats.org/officeDocument/2006/relationships/font" Target="fonts/font7.fntdata"/><Relationship Id="rId66" Type="http://schemas.openxmlformats.org/officeDocument/2006/relationships/font" Target="fonts/font6.fntdata"/><Relationship Id="rId65" Type="http://schemas.openxmlformats.org/officeDocument/2006/relationships/font" Target="fonts/font5.fntdata"/><Relationship Id="rId64" Type="http://schemas.openxmlformats.org/officeDocument/2006/relationships/font" Target="fonts/font4.fntdata"/><Relationship Id="rId63" Type="http://schemas.openxmlformats.org/officeDocument/2006/relationships/font" Target="fonts/font3.fntdata"/><Relationship Id="rId62" Type="http://schemas.openxmlformats.org/officeDocument/2006/relationships/font" Target="fonts/font2.fntdata"/><Relationship Id="rId61" Type="http://schemas.openxmlformats.org/officeDocument/2006/relationships/font" Target="fonts/font1.fntdata"/><Relationship Id="rId60" Type="http://schemas.openxmlformats.org/officeDocument/2006/relationships/commentAuthors" Target="commentAuthors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39.xml"/><Relationship Id="rId55" Type="http://schemas.openxmlformats.org/officeDocument/2006/relationships/slide" Target="slides/slide38.xml"/><Relationship Id="rId54" Type="http://schemas.openxmlformats.org/officeDocument/2006/relationships/slide" Target="slides/slide37.xml"/><Relationship Id="rId53" Type="http://schemas.openxmlformats.org/officeDocument/2006/relationships/slide" Target="slides/slide36.xml"/><Relationship Id="rId52" Type="http://schemas.openxmlformats.org/officeDocument/2006/relationships/slide" Target="slides/slide35.xml"/><Relationship Id="rId51" Type="http://schemas.openxmlformats.org/officeDocument/2006/relationships/slide" Target="slides/slide34.xml"/><Relationship Id="rId50" Type="http://schemas.openxmlformats.org/officeDocument/2006/relationships/slide" Target="slides/slide3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2.xml"/><Relationship Id="rId48" Type="http://schemas.openxmlformats.org/officeDocument/2006/relationships/slide" Target="slides/slide31.xml"/><Relationship Id="rId47" Type="http://schemas.openxmlformats.org/officeDocument/2006/relationships/slide" Target="slides/slide30.xml"/><Relationship Id="rId46" Type="http://schemas.openxmlformats.org/officeDocument/2006/relationships/slide" Target="slides/slide29.xml"/><Relationship Id="rId45" Type="http://schemas.openxmlformats.org/officeDocument/2006/relationships/slide" Target="slides/slide28.xml"/><Relationship Id="rId44" Type="http://schemas.openxmlformats.org/officeDocument/2006/relationships/slide" Target="slides/slide27.xml"/><Relationship Id="rId43" Type="http://schemas.openxmlformats.org/officeDocument/2006/relationships/slide" Target="slides/slide26.xml"/><Relationship Id="rId42" Type="http://schemas.openxmlformats.org/officeDocument/2006/relationships/slide" Target="slides/slide25.xml"/><Relationship Id="rId41" Type="http://schemas.openxmlformats.org/officeDocument/2006/relationships/slide" Target="slides/slide24.xml"/><Relationship Id="rId40" Type="http://schemas.openxmlformats.org/officeDocument/2006/relationships/slide" Target="slides/slide2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slide" Target="slides/slide2.xml"/><Relationship Id="rId18" Type="http://schemas.openxmlformats.org/officeDocument/2006/relationships/slide" Target="slides/slide1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02972515" dt="2025-06-09T10:52:04.955" idx="1">
    <p:pos x="7594" y="107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2.jpe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.png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4" Type="http://schemas.openxmlformats.org/officeDocument/2006/relationships/slideLayout" Target="../slideLayouts/slideLayout1.xml"/><Relationship Id="rId33" Type="http://schemas.openxmlformats.org/officeDocument/2006/relationships/image" Target="../media/image3.png"/><Relationship Id="rId32" Type="http://schemas.openxmlformats.org/officeDocument/2006/relationships/tags" Target="../tags/tag47.xml"/><Relationship Id="rId31" Type="http://schemas.openxmlformats.org/officeDocument/2006/relationships/tags" Target="../tags/tag46.xml"/><Relationship Id="rId30" Type="http://schemas.openxmlformats.org/officeDocument/2006/relationships/tags" Target="../tags/tag45.xml"/><Relationship Id="rId3" Type="http://schemas.openxmlformats.org/officeDocument/2006/relationships/tags" Target="../tags/tag18.xml"/><Relationship Id="rId29" Type="http://schemas.openxmlformats.org/officeDocument/2006/relationships/tags" Target="../tags/tag44.xml"/><Relationship Id="rId28" Type="http://schemas.openxmlformats.org/officeDocument/2006/relationships/tags" Target="../tags/tag43.xml"/><Relationship Id="rId27" Type="http://schemas.openxmlformats.org/officeDocument/2006/relationships/tags" Target="../tags/tag42.xml"/><Relationship Id="rId26" Type="http://schemas.openxmlformats.org/officeDocument/2006/relationships/tags" Target="../tags/tag41.xml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17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tags" Target="../tags/tag69.xml"/><Relationship Id="rId19" Type="http://schemas.openxmlformats.org/officeDocument/2006/relationships/tags" Target="../tags/tag86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2851073" y="-239836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7625" y="125801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3888" y="2153653"/>
            <a:ext cx="3381191" cy="9504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549E39">
                        <a:alpha val="100000"/>
                      </a:srgbClr>
                    </a:gs>
                    <a:gs pos="89000">
                      <a:srgbClr val="DBEFD4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pic>
        <p:nvPicPr>
          <p:cNvPr id="28" name="图片 27" descr="2"/>
          <p:cNvPicPr>
            <a:picLocks noChangeAspect="1"/>
          </p:cNvPicPr>
          <p:nvPr/>
        </p:nvPicPr>
        <p:blipFill>
          <a:blip r:embed="rId2"/>
          <a:srcRect r="21272" b="4992"/>
          <a:stretch>
            <a:fillRect/>
          </a:stretch>
        </p:blipFill>
        <p:spPr>
          <a:xfrm flipH="1">
            <a:off x="6597650" y="202565"/>
            <a:ext cx="5363210" cy="6489700"/>
          </a:xfrm>
          <a:prstGeom prst="homePlate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669633" y="3575351"/>
            <a:ext cx="5879118" cy="17158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2855697" y="2168971"/>
            <a:ext cx="496582" cy="473325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79073" y="841111"/>
            <a:ext cx="4001301" cy="539411"/>
          </a:xfrm>
          <a:custGeom>
            <a:avLst/>
            <a:gdLst>
              <a:gd name="connsiteX0" fmla="*/ 3731596 w 4001301"/>
              <a:gd name="connsiteY0" fmla="*/ 0 h 539411"/>
              <a:gd name="connsiteX1" fmla="*/ 3795264 w 4001301"/>
              <a:gd name="connsiteY1" fmla="*/ 206038 h 539411"/>
              <a:gd name="connsiteX2" fmla="*/ 4001301 w 4001301"/>
              <a:gd name="connsiteY2" fmla="*/ 206037 h 539411"/>
              <a:gd name="connsiteX3" fmla="*/ 3834613 w 4001301"/>
              <a:gd name="connsiteY3" fmla="*/ 333374 h 539411"/>
              <a:gd name="connsiteX4" fmla="*/ 3898283 w 4001301"/>
              <a:gd name="connsiteY4" fmla="*/ 539411 h 539411"/>
              <a:gd name="connsiteX5" fmla="*/ 3731596 w 4001301"/>
              <a:gd name="connsiteY5" fmla="*/ 412071 h 539411"/>
              <a:gd name="connsiteX6" fmla="*/ 3564909 w 4001301"/>
              <a:gd name="connsiteY6" fmla="*/ 539411 h 539411"/>
              <a:gd name="connsiteX7" fmla="*/ 3628579 w 4001301"/>
              <a:gd name="connsiteY7" fmla="*/ 333374 h 539411"/>
              <a:gd name="connsiteX8" fmla="*/ 3461891 w 4001301"/>
              <a:gd name="connsiteY8" fmla="*/ 206037 h 539411"/>
              <a:gd name="connsiteX9" fmla="*/ 3667928 w 4001301"/>
              <a:gd name="connsiteY9" fmla="*/ 206038 h 539411"/>
              <a:gd name="connsiteX10" fmla="*/ 3039217 w 4001301"/>
              <a:gd name="connsiteY10" fmla="*/ 0 h 539411"/>
              <a:gd name="connsiteX11" fmla="*/ 3102885 w 4001301"/>
              <a:gd name="connsiteY11" fmla="*/ 206038 h 539411"/>
              <a:gd name="connsiteX12" fmla="*/ 3308922 w 4001301"/>
              <a:gd name="connsiteY12" fmla="*/ 206037 h 539411"/>
              <a:gd name="connsiteX13" fmla="*/ 3142234 w 4001301"/>
              <a:gd name="connsiteY13" fmla="*/ 333374 h 539411"/>
              <a:gd name="connsiteX14" fmla="*/ 3205904 w 4001301"/>
              <a:gd name="connsiteY14" fmla="*/ 539411 h 539411"/>
              <a:gd name="connsiteX15" fmla="*/ 3039217 w 4001301"/>
              <a:gd name="connsiteY15" fmla="*/ 412071 h 539411"/>
              <a:gd name="connsiteX16" fmla="*/ 2872530 w 4001301"/>
              <a:gd name="connsiteY16" fmla="*/ 539411 h 539411"/>
              <a:gd name="connsiteX17" fmla="*/ 2936200 w 4001301"/>
              <a:gd name="connsiteY17" fmla="*/ 333374 h 539411"/>
              <a:gd name="connsiteX18" fmla="*/ 2769512 w 4001301"/>
              <a:gd name="connsiteY18" fmla="*/ 206037 h 539411"/>
              <a:gd name="connsiteX19" fmla="*/ 2975549 w 4001301"/>
              <a:gd name="connsiteY19" fmla="*/ 206038 h 539411"/>
              <a:gd name="connsiteX20" fmla="*/ 2346838 w 4001301"/>
              <a:gd name="connsiteY20" fmla="*/ 0 h 539411"/>
              <a:gd name="connsiteX21" fmla="*/ 2410506 w 4001301"/>
              <a:gd name="connsiteY21" fmla="*/ 206038 h 539411"/>
              <a:gd name="connsiteX22" fmla="*/ 2616543 w 4001301"/>
              <a:gd name="connsiteY22" fmla="*/ 206037 h 539411"/>
              <a:gd name="connsiteX23" fmla="*/ 2449855 w 4001301"/>
              <a:gd name="connsiteY23" fmla="*/ 333374 h 539411"/>
              <a:gd name="connsiteX24" fmla="*/ 2513525 w 4001301"/>
              <a:gd name="connsiteY24" fmla="*/ 539411 h 539411"/>
              <a:gd name="connsiteX25" fmla="*/ 2346838 w 4001301"/>
              <a:gd name="connsiteY25" fmla="*/ 412071 h 539411"/>
              <a:gd name="connsiteX26" fmla="*/ 2180151 w 4001301"/>
              <a:gd name="connsiteY26" fmla="*/ 539411 h 539411"/>
              <a:gd name="connsiteX27" fmla="*/ 2243821 w 4001301"/>
              <a:gd name="connsiteY27" fmla="*/ 333374 h 539411"/>
              <a:gd name="connsiteX28" fmla="*/ 2077133 w 4001301"/>
              <a:gd name="connsiteY28" fmla="*/ 206037 h 539411"/>
              <a:gd name="connsiteX29" fmla="*/ 2283170 w 4001301"/>
              <a:gd name="connsiteY29" fmla="*/ 206038 h 539411"/>
              <a:gd name="connsiteX30" fmla="*/ 1654460 w 4001301"/>
              <a:gd name="connsiteY30" fmla="*/ 0 h 539411"/>
              <a:gd name="connsiteX31" fmla="*/ 1718128 w 4001301"/>
              <a:gd name="connsiteY31" fmla="*/ 206038 h 539411"/>
              <a:gd name="connsiteX32" fmla="*/ 1924165 w 4001301"/>
              <a:gd name="connsiteY32" fmla="*/ 206037 h 539411"/>
              <a:gd name="connsiteX33" fmla="*/ 1757477 w 4001301"/>
              <a:gd name="connsiteY33" fmla="*/ 333374 h 539411"/>
              <a:gd name="connsiteX34" fmla="*/ 1821147 w 4001301"/>
              <a:gd name="connsiteY34" fmla="*/ 539411 h 539411"/>
              <a:gd name="connsiteX35" fmla="*/ 1654460 w 4001301"/>
              <a:gd name="connsiteY35" fmla="*/ 412071 h 539411"/>
              <a:gd name="connsiteX36" fmla="*/ 1487773 w 4001301"/>
              <a:gd name="connsiteY36" fmla="*/ 539411 h 539411"/>
              <a:gd name="connsiteX37" fmla="*/ 1551443 w 4001301"/>
              <a:gd name="connsiteY37" fmla="*/ 333374 h 539411"/>
              <a:gd name="connsiteX38" fmla="*/ 1384755 w 4001301"/>
              <a:gd name="connsiteY38" fmla="*/ 206037 h 539411"/>
              <a:gd name="connsiteX39" fmla="*/ 1590792 w 4001301"/>
              <a:gd name="connsiteY39" fmla="*/ 206038 h 539411"/>
              <a:gd name="connsiteX40" fmla="*/ 962082 w 4001301"/>
              <a:gd name="connsiteY40" fmla="*/ 0 h 539411"/>
              <a:gd name="connsiteX41" fmla="*/ 1025750 w 4001301"/>
              <a:gd name="connsiteY41" fmla="*/ 206038 h 539411"/>
              <a:gd name="connsiteX42" fmla="*/ 1231787 w 4001301"/>
              <a:gd name="connsiteY42" fmla="*/ 206037 h 539411"/>
              <a:gd name="connsiteX43" fmla="*/ 1065099 w 4001301"/>
              <a:gd name="connsiteY43" fmla="*/ 333374 h 539411"/>
              <a:gd name="connsiteX44" fmla="*/ 1128769 w 4001301"/>
              <a:gd name="connsiteY44" fmla="*/ 539411 h 539411"/>
              <a:gd name="connsiteX45" fmla="*/ 962082 w 4001301"/>
              <a:gd name="connsiteY45" fmla="*/ 412071 h 539411"/>
              <a:gd name="connsiteX46" fmla="*/ 795395 w 4001301"/>
              <a:gd name="connsiteY46" fmla="*/ 539411 h 539411"/>
              <a:gd name="connsiteX47" fmla="*/ 859065 w 4001301"/>
              <a:gd name="connsiteY47" fmla="*/ 333374 h 539411"/>
              <a:gd name="connsiteX48" fmla="*/ 692377 w 4001301"/>
              <a:gd name="connsiteY48" fmla="*/ 206037 h 539411"/>
              <a:gd name="connsiteX49" fmla="*/ 898414 w 4001301"/>
              <a:gd name="connsiteY49" fmla="*/ 206038 h 539411"/>
              <a:gd name="connsiteX50" fmla="*/ 269704 w 4001301"/>
              <a:gd name="connsiteY50" fmla="*/ 0 h 539411"/>
              <a:gd name="connsiteX51" fmla="*/ 333372 w 4001301"/>
              <a:gd name="connsiteY51" fmla="*/ 206038 h 539411"/>
              <a:gd name="connsiteX52" fmla="*/ 539409 w 4001301"/>
              <a:gd name="connsiteY52" fmla="*/ 206037 h 539411"/>
              <a:gd name="connsiteX53" fmla="*/ 372721 w 4001301"/>
              <a:gd name="connsiteY53" fmla="*/ 333374 h 539411"/>
              <a:gd name="connsiteX54" fmla="*/ 436391 w 4001301"/>
              <a:gd name="connsiteY54" fmla="*/ 539411 h 539411"/>
              <a:gd name="connsiteX55" fmla="*/ 269704 w 4001301"/>
              <a:gd name="connsiteY55" fmla="*/ 412071 h 539411"/>
              <a:gd name="connsiteX56" fmla="*/ 103017 w 4001301"/>
              <a:gd name="connsiteY56" fmla="*/ 539411 h 539411"/>
              <a:gd name="connsiteX57" fmla="*/ 166687 w 4001301"/>
              <a:gd name="connsiteY57" fmla="*/ 333374 h 539411"/>
              <a:gd name="connsiteX58" fmla="*/ 0 w 4001301"/>
              <a:gd name="connsiteY58" fmla="*/ 206037 h 539411"/>
              <a:gd name="connsiteX59" fmla="*/ 206036 w 4001301"/>
              <a:gd name="connsiteY59" fmla="*/ 206038 h 539411"/>
            </a:gdLst>
            <a:ahLst/>
            <a:cxnLst/>
            <a:rect l="l" t="t" r="r" b="b"/>
            <a:pathLst>
              <a:path w="4001301" h="539411">
                <a:moveTo>
                  <a:pt x="3731596" y="0"/>
                </a:moveTo>
                <a:lnTo>
                  <a:pt x="3795264" y="206038"/>
                </a:lnTo>
                <a:lnTo>
                  <a:pt x="4001301" y="206037"/>
                </a:lnTo>
                <a:lnTo>
                  <a:pt x="3834613" y="333374"/>
                </a:lnTo>
                <a:lnTo>
                  <a:pt x="3898283" y="539411"/>
                </a:lnTo>
                <a:lnTo>
                  <a:pt x="3731596" y="412071"/>
                </a:lnTo>
                <a:lnTo>
                  <a:pt x="3564909" y="539411"/>
                </a:lnTo>
                <a:lnTo>
                  <a:pt x="3628579" y="333374"/>
                </a:lnTo>
                <a:lnTo>
                  <a:pt x="3461891" y="206037"/>
                </a:lnTo>
                <a:lnTo>
                  <a:pt x="3667928" y="206038"/>
                </a:lnTo>
                <a:close/>
                <a:moveTo>
                  <a:pt x="3039217" y="0"/>
                </a:moveTo>
                <a:lnTo>
                  <a:pt x="3102885" y="206038"/>
                </a:lnTo>
                <a:lnTo>
                  <a:pt x="3308922" y="206037"/>
                </a:lnTo>
                <a:lnTo>
                  <a:pt x="3142234" y="333374"/>
                </a:lnTo>
                <a:lnTo>
                  <a:pt x="3205904" y="539411"/>
                </a:lnTo>
                <a:lnTo>
                  <a:pt x="3039217" y="412071"/>
                </a:lnTo>
                <a:lnTo>
                  <a:pt x="2872530" y="539411"/>
                </a:lnTo>
                <a:lnTo>
                  <a:pt x="2936200" y="333374"/>
                </a:lnTo>
                <a:lnTo>
                  <a:pt x="2769512" y="206037"/>
                </a:lnTo>
                <a:lnTo>
                  <a:pt x="2975549" y="206038"/>
                </a:lnTo>
                <a:close/>
                <a:moveTo>
                  <a:pt x="2346838" y="0"/>
                </a:moveTo>
                <a:lnTo>
                  <a:pt x="2410506" y="206038"/>
                </a:lnTo>
                <a:lnTo>
                  <a:pt x="2616543" y="206037"/>
                </a:lnTo>
                <a:lnTo>
                  <a:pt x="2449855" y="333374"/>
                </a:lnTo>
                <a:lnTo>
                  <a:pt x="2513525" y="539411"/>
                </a:lnTo>
                <a:lnTo>
                  <a:pt x="2346838" y="412071"/>
                </a:lnTo>
                <a:lnTo>
                  <a:pt x="2180151" y="539411"/>
                </a:lnTo>
                <a:lnTo>
                  <a:pt x="2243821" y="333374"/>
                </a:lnTo>
                <a:lnTo>
                  <a:pt x="2077133" y="206037"/>
                </a:lnTo>
                <a:lnTo>
                  <a:pt x="2283170" y="206038"/>
                </a:lnTo>
                <a:close/>
                <a:moveTo>
                  <a:pt x="1654460" y="0"/>
                </a:moveTo>
                <a:lnTo>
                  <a:pt x="1718128" y="206038"/>
                </a:lnTo>
                <a:lnTo>
                  <a:pt x="1924165" y="206037"/>
                </a:lnTo>
                <a:lnTo>
                  <a:pt x="1757477" y="333374"/>
                </a:lnTo>
                <a:lnTo>
                  <a:pt x="1821147" y="539411"/>
                </a:lnTo>
                <a:lnTo>
                  <a:pt x="1654460" y="412071"/>
                </a:lnTo>
                <a:lnTo>
                  <a:pt x="1487773" y="539411"/>
                </a:lnTo>
                <a:lnTo>
                  <a:pt x="1551443" y="333374"/>
                </a:lnTo>
                <a:lnTo>
                  <a:pt x="1384755" y="206037"/>
                </a:lnTo>
                <a:lnTo>
                  <a:pt x="1590792" y="206038"/>
                </a:lnTo>
                <a:close/>
                <a:moveTo>
                  <a:pt x="962082" y="0"/>
                </a:moveTo>
                <a:lnTo>
                  <a:pt x="1025750" y="206038"/>
                </a:lnTo>
                <a:lnTo>
                  <a:pt x="1231787" y="206037"/>
                </a:lnTo>
                <a:lnTo>
                  <a:pt x="1065099" y="333374"/>
                </a:lnTo>
                <a:lnTo>
                  <a:pt x="1128769" y="539411"/>
                </a:lnTo>
                <a:lnTo>
                  <a:pt x="962082" y="412071"/>
                </a:lnTo>
                <a:lnTo>
                  <a:pt x="795395" y="539411"/>
                </a:lnTo>
                <a:lnTo>
                  <a:pt x="859065" y="333374"/>
                </a:lnTo>
                <a:lnTo>
                  <a:pt x="692377" y="206037"/>
                </a:lnTo>
                <a:lnTo>
                  <a:pt x="898414" y="206038"/>
                </a:lnTo>
                <a:close/>
                <a:moveTo>
                  <a:pt x="269704" y="0"/>
                </a:moveTo>
                <a:lnTo>
                  <a:pt x="333372" y="206038"/>
                </a:lnTo>
                <a:lnTo>
                  <a:pt x="539409" y="206037"/>
                </a:lnTo>
                <a:lnTo>
                  <a:pt x="372721" y="333374"/>
                </a:lnTo>
                <a:lnTo>
                  <a:pt x="436391" y="539411"/>
                </a:lnTo>
                <a:lnTo>
                  <a:pt x="269704" y="412071"/>
                </a:lnTo>
                <a:lnTo>
                  <a:pt x="103017" y="539411"/>
                </a:lnTo>
                <a:lnTo>
                  <a:pt x="166687" y="333374"/>
                </a:lnTo>
                <a:lnTo>
                  <a:pt x="0" y="206037"/>
                </a:lnTo>
                <a:lnTo>
                  <a:pt x="206036" y="206038"/>
                </a:lnTo>
                <a:close/>
              </a:path>
            </a:pathLst>
          </a:custGeom>
          <a:solidFill>
            <a:srgbClr val="00495C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4" name="标题 1"/>
          <p:cNvSpPr txBox="1"/>
          <p:nvPr>
            <p:custDataLst>
              <p:tags r:id="rId3"/>
            </p:custDataLst>
          </p:nvPr>
        </p:nvSpPr>
        <p:spPr>
          <a:xfrm>
            <a:off x="756920" y="5539105"/>
            <a:ext cx="4306570" cy="497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4"/>
            </p:custDataLst>
          </p:nvPr>
        </p:nvSpPr>
        <p:spPr>
          <a:xfrm>
            <a:off x="756920" y="5539105"/>
            <a:ext cx="1204595" cy="4876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5"/>
            </p:custDataLst>
          </p:nvPr>
        </p:nvSpPr>
        <p:spPr>
          <a:xfrm>
            <a:off x="684465" y="5539062"/>
            <a:ext cx="497027" cy="497027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6"/>
            </p:custDataLst>
          </p:nvPr>
        </p:nvSpPr>
        <p:spPr>
          <a:xfrm rot="5400000">
            <a:off x="845574" y="5675517"/>
            <a:ext cx="254409" cy="243166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7"/>
            </p:custDataLst>
          </p:nvPr>
        </p:nvSpPr>
        <p:spPr>
          <a:xfrm>
            <a:off x="1226507" y="5669894"/>
            <a:ext cx="73453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答辩人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8"/>
            </p:custDataLst>
          </p:nvPr>
        </p:nvSpPr>
        <p:spPr>
          <a:xfrm>
            <a:off x="1991360" y="5678170"/>
            <a:ext cx="3072765" cy="246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周祎磊</a:t>
            </a:r>
            <a:r>
              <a:rPr kumimoji="1"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kumimoji="1"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王子玮</a:t>
            </a:r>
            <a:r>
              <a:rPr kumimoji="1"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kumimoji="1"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李宗瀚</a:t>
            </a:r>
            <a:r>
              <a:rPr kumimoji="1"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kumimoji="1"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熊志勇</a:t>
            </a:r>
            <a:endParaRPr kumimoji="1"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标题 1"/>
          <p:cNvSpPr txBox="1"/>
          <p:nvPr>
            <p:custDataLst>
              <p:tags r:id="rId9"/>
            </p:custDataLst>
          </p:nvPr>
        </p:nvSpPr>
        <p:spPr>
          <a:xfrm>
            <a:off x="5735734" y="5539062"/>
            <a:ext cx="2117710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0"/>
            </p:custDataLst>
          </p:nvPr>
        </p:nvSpPr>
        <p:spPr>
          <a:xfrm>
            <a:off x="5735735" y="5525092"/>
            <a:ext cx="1204440" cy="4970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1"/>
            </p:custDataLst>
          </p:nvPr>
        </p:nvSpPr>
        <p:spPr>
          <a:xfrm>
            <a:off x="5736053" y="5539062"/>
            <a:ext cx="497027" cy="497027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2"/>
            </p:custDataLst>
          </p:nvPr>
        </p:nvSpPr>
        <p:spPr>
          <a:xfrm rot="5400000">
            <a:off x="5874302" y="5675517"/>
            <a:ext cx="254409" cy="243166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24147" y="3067248"/>
            <a:ext cx="5744278" cy="2033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基于图像语义分割的中医舌诊系统</a:t>
            </a:r>
            <a:endParaRPr kumimoji="1" lang="en-US" altLang="zh-CN" sz="45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ource Han Sans CN Regular" panose="020B0A00000000000000" charset="-122"/>
              <a:ea typeface="Source Han Sans CN Regular" panose="020B0A00000000000000" charset="-122"/>
              <a:cs typeface="Source Han Sans CN Regular" panose="020B0A00000000000000" charset="-122"/>
            </a:endParaRPr>
          </a:p>
        </p:txBody>
      </p:sp>
      <p:sp>
        <p:nvSpPr>
          <p:cNvPr id="27" name="标题 1"/>
          <p:cNvSpPr txBox="1"/>
          <p:nvPr>
            <p:custDataLst>
              <p:tags r:id="rId13"/>
            </p:custDataLst>
          </p:nvPr>
        </p:nvSpPr>
        <p:spPr>
          <a:xfrm>
            <a:off x="6289040" y="5661025"/>
            <a:ext cx="650875" cy="340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904990" y="5678170"/>
            <a:ext cx="85471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2025.6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" name="图片 12" descr="说明: ECUT－横－ok"/>
          <p:cNvPicPr>
            <a:picLocks noChangeAspect="1"/>
          </p:cNvPicPr>
          <p:nvPr/>
        </p:nvPicPr>
        <p:blipFill>
          <a:blip r:embed="rId14"/>
          <a:srcRect t="-1011" r="75503"/>
          <a:stretch>
            <a:fillRect/>
          </a:stretch>
        </p:blipFill>
        <p:spPr>
          <a:xfrm>
            <a:off x="640715" y="527685"/>
            <a:ext cx="1238250" cy="1269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 rot="18801628">
            <a:off x="6228676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3430763">
            <a:off x="9050377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3233352" flipV="1">
            <a:off x="5525748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8676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8431" y="2437192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22994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773464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5895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909110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9659981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9862935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9862935" y="2693485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10039221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1031780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127508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成员介绍</a:t>
            </a:r>
            <a:endParaRPr kumimoji="1"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786380" y="2360930"/>
            <a:ext cx="658368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核心算法工程师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王子玮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341693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核心算法开发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工程师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王子玮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245" y="1097280"/>
            <a:ext cx="1096708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技术要点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endParaRPr lang="en-US" altLang="zh-CN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基于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Keras 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实现语义分割模型（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ResNet50-UNet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）处理图像输入与权重加载</a:t>
            </a:r>
            <a:endParaRPr lang="en-US" altLang="zh-CN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模型选择：采用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ResNet50 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作为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UNet 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的编码器（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Backbone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），结合语义分割经典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U 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型结构，实现舌体区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域的精确提取。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核心参数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endParaRPr lang="en-US" altLang="zh-CN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2659380"/>
            <a:ext cx="7891780" cy="3479165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1472565" y="4314825"/>
            <a:ext cx="6999605" cy="57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492250" y="4030980"/>
            <a:ext cx="69132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472565" y="4030980"/>
            <a:ext cx="19685" cy="2901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405495" y="4030980"/>
            <a:ext cx="85090" cy="301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832215" y="2659380"/>
            <a:ext cx="2729230" cy="287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技术优势：</a:t>
            </a:r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1.ResNet50 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的残差连接解决深层网络梯度消失问题，提升特征提取能力</a:t>
            </a:r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2.UNet 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的编码器</a:t>
            </a:r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- 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解码器结构结合底层位置信息与高层语义信息，适合医学图像分割</a:t>
            </a:r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40250" y="4509135"/>
            <a:ext cx="4064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n_classes=2</a:t>
            </a:r>
            <a:r>
              <a:rPr lang="zh-CN" altLang="en-US" sz="1400">
                <a:solidFill>
                  <a:srgbClr val="FF0000"/>
                </a:solidFill>
              </a:rPr>
              <a:t>：二分类任务（舌体</a:t>
            </a:r>
            <a:r>
              <a:rPr lang="en-US" altLang="zh-CN" sz="1400">
                <a:solidFill>
                  <a:srgbClr val="FF0000"/>
                </a:solidFill>
              </a:rPr>
              <a:t> / </a:t>
            </a:r>
            <a:r>
              <a:rPr lang="zh-CN" altLang="en-US" sz="1400">
                <a:solidFill>
                  <a:srgbClr val="FF0000"/>
                </a:solidFill>
              </a:rPr>
              <a:t>非舌体）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</a:rPr>
              <a:t>input_height/width</a:t>
            </a:r>
            <a:r>
              <a:rPr lang="zh-CN" altLang="en-US" sz="1400">
                <a:solidFill>
                  <a:srgbClr val="FF0000"/>
                </a:solidFill>
              </a:rPr>
              <a:t>：输入图像尺寸，适配舌象图像分辨率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核心算法开发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工程师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王子玮</a:t>
            </a:r>
            <a:r>
              <a:rPr kumimoji="1"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+mn-lt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245" y="1097280"/>
            <a:ext cx="1096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训练参数配置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endParaRPr lang="en-US" altLang="zh-CN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67485" y="3786505"/>
            <a:ext cx="19685" cy="2901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767445" y="2684780"/>
            <a:ext cx="2729230" cy="2850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245" y="1485900"/>
            <a:ext cx="7050405" cy="405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47025" y="1485900"/>
            <a:ext cx="31610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迭代策略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1.epochs=50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50 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轮完整训练，平衡收敛效果与训练耗时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2.batch_size=2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：小批量训练适应内存限制，避免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OOM</a:t>
            </a:r>
            <a:endParaRPr lang="en-US" altLang="zh-CN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3.teps_per_epoch=340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：每轮迭代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340 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次，对应约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680 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张训练图像（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340</a:t>
            </a:r>
            <a:r>
              <a:rPr lang="en-US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×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验证机制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：使用</a:t>
            </a:r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validate=True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开启验证集评估，通过</a:t>
            </a:r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val_steps_per_epoch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控制验证频率</a:t>
            </a:r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核心算法开发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工程师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王子玮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1467485" y="3786505"/>
            <a:ext cx="19685" cy="2901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767445" y="2684780"/>
            <a:ext cx="2729230" cy="2850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845" y="1043305"/>
            <a:ext cx="10291445" cy="562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04515" y="3418205"/>
            <a:ext cx="6873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高效检索：直接遍历目录筛选文件，通过数值比较确定最新权重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54625" y="1127125"/>
            <a:ext cx="10967085" cy="4324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最新权重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获取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341058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核心算法开发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工程师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王子玮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0705" y="4802505"/>
            <a:ext cx="165163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8150" y="965835"/>
            <a:ext cx="340995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前端技术栈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: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HTML5+CSS3</a:t>
            </a:r>
            <a:r>
              <a:rPr 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+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JavaScript</a:t>
            </a:r>
            <a:endParaRPr lang="en-US" altLang="zh-CN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后端技术栈：</a:t>
            </a:r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Flask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框架：核心</a:t>
            </a:r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Web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框架</a:t>
            </a:r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OpenCV(cv2)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：图像处理</a:t>
            </a:r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NumPy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：数据处理</a:t>
            </a:r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base64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：图像编码处理图片信息</a:t>
            </a:r>
            <a:endParaRPr lang="zh-CN" altLang="en-US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算法模块：</a:t>
            </a:r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ChineseMedicine_analysis(</a:t>
            </a:r>
            <a:r>
              <a:rPr lang="zh-CN" altLang="en-US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中医分析核心</a:t>
            </a:r>
            <a:r>
              <a:rPr lang="en-US" altLang="zh-CN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)</a:t>
            </a:r>
            <a:endParaRPr lang="en-US" altLang="zh-CN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两者通过</a:t>
            </a:r>
            <a:r>
              <a:rPr lang="en-US" altLang="zh-CN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RESTful API</a:t>
            </a:r>
            <a:r>
              <a:rPr lang="zh-CN" altLang="en-US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进行通信，前端使用</a:t>
            </a:r>
            <a:r>
              <a:rPr lang="en-US" altLang="zh-CN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JSON</a:t>
            </a:r>
            <a:r>
              <a:rPr lang="zh-CN" altLang="en-US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格式向后端发送</a:t>
            </a:r>
            <a:endParaRPr lang="zh-CN" altLang="en-US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4170" y="2136140"/>
            <a:ext cx="4459605" cy="336740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5019675" y="1663700"/>
            <a:ext cx="3072765" cy="2698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启动前后端时终端的界面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65" y="2136140"/>
            <a:ext cx="2726690" cy="33667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919845" y="1663700"/>
            <a:ext cx="3072765" cy="2698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页面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预览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8431" y="2437192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22994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773464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5895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909110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9659981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9862935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9862935" y="2693485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10039221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1031780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131953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成员介绍</a:t>
            </a:r>
            <a:endParaRPr kumimoji="1"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29180" y="2360930"/>
            <a:ext cx="7498080" cy="1938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应用逻辑与接口开发工程师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李宗瀚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402590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工程师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李宗瀚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8153" y="1082059"/>
            <a:ext cx="5533063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核心代码：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run.py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核心分析引擎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作为项目的主要执行文件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负责舌诊分析的核心逻辑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连接各个功能模块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数据处理流程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接收用户上传的舌部图像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进行图像预处理和标准化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调用中医分析模块进行分析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生成健康评估报告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系统集成作用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与图像处理模块集成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与中医分析模块集成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与结果输出模块集成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与用户交互模块集成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业务逻辑实现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实现中医舌诊理论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计算各项健康指标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进行体质判断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生成分析报告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项目中的定位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作为系统的核心模块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处理主要的业务逻辑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协调各个子模块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确保分析流程的完整性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17402" y="1037442"/>
            <a:ext cx="4388492" cy="51907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核心代码：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comparison.py</a:t>
            </a:r>
            <a:endParaRPr lang="en-US" altLang="zh-CN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 b="1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结果验证工具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验证分析结果的准确性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对比原始图像和预测结果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提供直观的对比效果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辅助质量评估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可视化支持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提供结果可视化功能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展示分析效果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辅助结果理解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支持研究分析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项目中的定位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作为辅助工具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支持结果验证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提供可视化支持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辅助系统评估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与其他模块的关系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与图像处理模块配合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与预测模块配合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与展示模块配合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与评估模块配合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项目流程中的位置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位于分析流程的后期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用于结果验证和展示</a:t>
            </a:r>
            <a:endParaRPr lang="zh-CN" altLang="en-US" dirty="0">
              <a:solidFill>
                <a:srgbClr val="00B0F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支持系统优化</a:t>
            </a:r>
            <a:r>
              <a:rPr lang="en-US" altLang="zh-CN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</a:t>
            </a:r>
            <a:r>
              <a:rPr lang="zh-CN" altLang="en-US" dirty="0">
                <a:solidFill>
                  <a:srgbClr val="00B0F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辅助质量提升</a:t>
            </a:r>
            <a:endParaRPr lang="zh-CN" altLang="en-US" dirty="0">
              <a:solidFill>
                <a:srgbClr val="00B0F0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398399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工程师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李宗瀚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8150" y="1137921"/>
            <a:ext cx="601473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核心函数：</a:t>
            </a:r>
            <a:r>
              <a:rPr lang="en-US" altLang="zh-CN" b="1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save_img</a:t>
            </a:r>
            <a:r>
              <a:rPr lang="en-US" altLang="zh-CN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file_path</a:t>
            </a:r>
            <a:r>
              <a:rPr lang="en-US" altLang="zh-CN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 </a:t>
            </a:r>
            <a:r>
              <a:rPr lang="en-US" altLang="zh-CN" b="1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store_path</a:t>
            </a:r>
            <a:r>
              <a:rPr lang="en-US" altLang="zh-CN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) </a:t>
            </a:r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函数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8301544" y="1521703"/>
            <a:ext cx="2976055" cy="4053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功能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图像预处理和保存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参数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file_path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：原始图像路径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store_path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：保存路径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处理流程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先删除目标路径的旧文件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读取原始图像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计算缩放比例（基于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1000×500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的基准尺寸）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根据需要进行缩放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保存处理后的图像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返回值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缩放比例和原始图像尺寸</a:t>
            </a:r>
            <a:endParaRPr lang="zh-CN" altLang="en-US" dirty="0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1489710"/>
            <a:ext cx="7602220" cy="4744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411035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6965" y="379103"/>
            <a:ext cx="5911959" cy="7184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工程师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李宗瀚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zh-CN" altLang="en-US" sz="2800" dirty="0"/>
          </a:p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8150" y="1097281"/>
            <a:ext cx="586786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核心函数：</a:t>
            </a:r>
            <a:r>
              <a:rPr lang="en-US" altLang="zh-CN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analysis(</a:t>
            </a:r>
            <a:r>
              <a:rPr lang="en-US" altLang="zh-CN" b="1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upl_tongue</a:t>
            </a:r>
            <a:r>
              <a:rPr lang="en-US" altLang="zh-CN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 </a:t>
            </a:r>
            <a:r>
              <a:rPr lang="en-US" altLang="zh-CN" b="1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user_id</a:t>
            </a:r>
            <a:r>
              <a:rPr lang="en-US" altLang="zh-CN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) </a:t>
            </a:r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函数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222366" y="1665249"/>
            <a:ext cx="3754243" cy="39103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功能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舌部图像分析的主函数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参数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upl_tongue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：上传的舌部图像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user_id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：用户标识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处理流程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生成唯一的文件名（使用时间戳）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保存并预处理图像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调用中医分析模块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清理临时文件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返回分析结果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返回值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包含各项健康指标的字典</a:t>
            </a:r>
            <a:endParaRPr lang="zh-CN" altLang="en-US" dirty="0">
              <a:solidFill>
                <a:srgbClr val="00B050"/>
              </a:solidFill>
            </a:endParaRPr>
          </a:p>
          <a:p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1436370"/>
            <a:ext cx="6500495" cy="50812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402590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工程师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李宗瀚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15620" y="1097280"/>
            <a:ext cx="5680199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核心函数：</a:t>
            </a:r>
            <a:r>
              <a:rPr lang="en-US" altLang="zh-CN" b="1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run_analysis</a:t>
            </a:r>
            <a:r>
              <a:rPr lang="en-US" altLang="zh-CN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image_path</a:t>
            </a:r>
            <a:r>
              <a:rPr lang="en-US" altLang="zh-CN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, </a:t>
            </a:r>
            <a:r>
              <a:rPr lang="en-US" altLang="zh-CN" b="1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user_id</a:t>
            </a:r>
            <a:r>
              <a:rPr lang="en-US" altLang="zh-CN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) </a:t>
            </a:r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函数</a:t>
            </a:r>
            <a:endParaRPr lang="zh-CN" altLang="en-US" dirty="0"/>
          </a:p>
          <a:p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195772" y="1394658"/>
            <a:ext cx="5561253" cy="47610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功能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完整的分析流程执行函数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参数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image_path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：图像路径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user_id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：用户标识（默认为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'</a:t>
            </a:r>
            <a:r>
              <a:rPr lang="en-US" altLang="zh-CN" dirty="0" err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test_user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'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处理流程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执行舌体分析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根据各项指标判断体质状况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输出详细的分析结果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健康判断标准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血虚：心健康值 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&gt; 0.4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脾虚：脾健康值 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&gt; 0.25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肾虚：肾健康值 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&gt; 0.4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气虚：肺健康值 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&gt; 0.4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肝郁：肝健康值 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&gt; 0.45</a:t>
            </a:r>
            <a:endParaRPr lang="en-US" altLang="zh-CN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返回值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：健康结果和体质判断列表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1394460"/>
            <a:ext cx="4592320" cy="5187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50800" y="0"/>
            <a:ext cx="12280900" cy="6985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10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14000"/>
                </a:schemeClr>
              </a:gs>
              <a:gs pos="100000">
                <a:schemeClr val="accent2">
                  <a:alpha val="0"/>
                </a:schemeClr>
              </a:gs>
            </a:gsLst>
            <a:lin ang="6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1270125" y="1637806"/>
            <a:ext cx="4622566" cy="2151144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1448688" y="2048366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6284865" y="4782483"/>
            <a:ext cx="4622566" cy="2151144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6165793" y="1637806"/>
            <a:ext cx="4622566" cy="2151144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6344356" y="2048366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>
            <a:off x="1299937" y="4636674"/>
            <a:ext cx="4622566" cy="2151144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1478500" y="5047235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8"/>
            </p:custDataLst>
          </p:nvPr>
        </p:nvSpPr>
        <p:spPr>
          <a:xfrm>
            <a:off x="6374168" y="5047235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2549115" y="918922"/>
            <a:ext cx="1610797" cy="1158914"/>
            <a:chOff x="1627242" y="1727252"/>
            <a:chExt cx="1210314" cy="870780"/>
          </a:xfrm>
        </p:grpSpPr>
        <p:grpSp>
          <p:nvGrpSpPr>
            <p:cNvPr id="19" name="组合 18"/>
            <p:cNvGrpSpPr/>
            <p:nvPr/>
          </p:nvGrpSpPr>
          <p:grpSpPr>
            <a:xfrm>
              <a:off x="1821479" y="1727252"/>
              <a:ext cx="820067" cy="820067"/>
              <a:chOff x="1821479" y="1727252"/>
              <a:chExt cx="820067" cy="820067"/>
            </a:xfrm>
          </p:grpSpPr>
          <p:sp>
            <p:nvSpPr>
              <p:cNvPr id="20" name="标题 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67974" y="1773531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>
                <p:custDataLst>
                  <p:tags r:id="rId11"/>
                </p:custDataLst>
              </p:nvPr>
            </p:nvSpPr>
            <p:spPr>
              <a:xfrm rot="11251821">
                <a:off x="1866202" y="1771976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22" name="标题 1"/>
            <p:cNvSpPr txBox="1"/>
            <p:nvPr>
              <p:custDataLst>
                <p:tags r:id="rId12"/>
              </p:custDataLst>
            </p:nvPr>
          </p:nvSpPr>
          <p:spPr>
            <a:xfrm rot="20261864">
              <a:off x="1651819" y="2032698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>
            <p:custDataLst>
              <p:tags r:id="rId13"/>
            </p:custDataLst>
          </p:nvPr>
        </p:nvSpPr>
        <p:spPr>
          <a:xfrm>
            <a:off x="2683885" y="1172622"/>
            <a:ext cx="1341257" cy="674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grpSp>
        <p:nvGrpSpPr>
          <p:cNvPr id="24" name="组合 23"/>
          <p:cNvGrpSpPr/>
          <p:nvPr>
            <p:custDataLst>
              <p:tags r:id="rId14"/>
            </p:custDataLst>
          </p:nvPr>
        </p:nvGrpSpPr>
        <p:grpSpPr>
          <a:xfrm>
            <a:off x="7698306" y="979632"/>
            <a:ext cx="1610797" cy="1158914"/>
            <a:chOff x="5496221" y="1772868"/>
            <a:chExt cx="1210314" cy="870780"/>
          </a:xfrm>
        </p:grpSpPr>
        <p:grpSp>
          <p:nvGrpSpPr>
            <p:cNvPr id="25" name="组合 24"/>
            <p:cNvGrpSpPr/>
            <p:nvPr/>
          </p:nvGrpSpPr>
          <p:grpSpPr>
            <a:xfrm>
              <a:off x="5690458" y="1772868"/>
              <a:ext cx="820067" cy="820067"/>
              <a:chOff x="5690458" y="1772868"/>
              <a:chExt cx="820067" cy="820067"/>
            </a:xfrm>
          </p:grpSpPr>
          <p:sp>
            <p:nvSpPr>
              <p:cNvPr id="26" name="标题 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736953" y="1819147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7" name="标题 1"/>
              <p:cNvSpPr txBox="1"/>
              <p:nvPr>
                <p:custDataLst>
                  <p:tags r:id="rId16"/>
                </p:custDataLst>
              </p:nvPr>
            </p:nvSpPr>
            <p:spPr>
              <a:xfrm rot="11251821">
                <a:off x="5735181" y="1817592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28" name="标题 1"/>
            <p:cNvSpPr txBox="1"/>
            <p:nvPr>
              <p:custDataLst>
                <p:tags r:id="rId17"/>
              </p:custDataLst>
            </p:nvPr>
          </p:nvSpPr>
          <p:spPr>
            <a:xfrm rot="20261864">
              <a:off x="5520798" y="2078314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9" name="标题 1"/>
          <p:cNvSpPr txBox="1"/>
          <p:nvPr>
            <p:custDataLst>
              <p:tags r:id="rId18"/>
            </p:custDataLst>
          </p:nvPr>
        </p:nvSpPr>
        <p:spPr>
          <a:xfrm>
            <a:off x="7833076" y="1233332"/>
            <a:ext cx="1341257" cy="674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grpSp>
        <p:nvGrpSpPr>
          <p:cNvPr id="30" name="组合 29"/>
          <p:cNvGrpSpPr/>
          <p:nvPr>
            <p:custDataLst>
              <p:tags r:id="rId19"/>
            </p:custDataLst>
          </p:nvPr>
        </p:nvGrpSpPr>
        <p:grpSpPr>
          <a:xfrm>
            <a:off x="7824858" y="4021003"/>
            <a:ext cx="1610797" cy="1158914"/>
            <a:chOff x="9123179" y="1712391"/>
            <a:chExt cx="1210314" cy="870780"/>
          </a:xfrm>
        </p:grpSpPr>
        <p:grpSp>
          <p:nvGrpSpPr>
            <p:cNvPr id="31" name="组合 30"/>
            <p:cNvGrpSpPr/>
            <p:nvPr/>
          </p:nvGrpSpPr>
          <p:grpSpPr>
            <a:xfrm>
              <a:off x="9317416" y="1712391"/>
              <a:ext cx="820067" cy="820067"/>
              <a:chOff x="9317416" y="1712391"/>
              <a:chExt cx="820067" cy="820067"/>
            </a:xfrm>
          </p:grpSpPr>
          <p:sp>
            <p:nvSpPr>
              <p:cNvPr id="32" name="标题 1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363911" y="1758670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>
                <p:custDataLst>
                  <p:tags r:id="rId21"/>
                </p:custDataLst>
              </p:nvPr>
            </p:nvSpPr>
            <p:spPr>
              <a:xfrm rot="11251821">
                <a:off x="9362139" y="1757115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34" name="标题 1"/>
            <p:cNvSpPr txBox="1"/>
            <p:nvPr>
              <p:custDataLst>
                <p:tags r:id="rId22"/>
              </p:custDataLst>
            </p:nvPr>
          </p:nvSpPr>
          <p:spPr>
            <a:xfrm rot="20261864">
              <a:off x="9147756" y="2017837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5" name="标题 1"/>
          <p:cNvSpPr txBox="1"/>
          <p:nvPr>
            <p:custDataLst>
              <p:tags r:id="rId23"/>
            </p:custDataLst>
          </p:nvPr>
        </p:nvSpPr>
        <p:spPr>
          <a:xfrm>
            <a:off x="8017096" y="4311888"/>
            <a:ext cx="1341257" cy="674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04</a:t>
            </a:r>
            <a:endParaRPr kumimoji="1" lang="zh-CN" altLang="en-US"/>
          </a:p>
        </p:txBody>
      </p:sp>
      <p:grpSp>
        <p:nvGrpSpPr>
          <p:cNvPr id="36" name="组合 35"/>
          <p:cNvGrpSpPr/>
          <p:nvPr>
            <p:custDataLst>
              <p:tags r:id="rId24"/>
            </p:custDataLst>
          </p:nvPr>
        </p:nvGrpSpPr>
        <p:grpSpPr>
          <a:xfrm>
            <a:off x="2723528" y="3953506"/>
            <a:ext cx="1610797" cy="1158914"/>
            <a:chOff x="1758292" y="4007366"/>
            <a:chExt cx="1210314" cy="870780"/>
          </a:xfrm>
        </p:grpSpPr>
        <p:grpSp>
          <p:nvGrpSpPr>
            <p:cNvPr id="37" name="组合 36"/>
            <p:cNvGrpSpPr/>
            <p:nvPr/>
          </p:nvGrpSpPr>
          <p:grpSpPr>
            <a:xfrm>
              <a:off x="1952529" y="4007366"/>
              <a:ext cx="820067" cy="820067"/>
              <a:chOff x="1952529" y="4007366"/>
              <a:chExt cx="820067" cy="820067"/>
            </a:xfrm>
          </p:grpSpPr>
          <p:sp>
            <p:nvSpPr>
              <p:cNvPr id="38" name="标题 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999024" y="4053645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>
                <p:custDataLst>
                  <p:tags r:id="rId26"/>
                </p:custDataLst>
              </p:nvPr>
            </p:nvSpPr>
            <p:spPr>
              <a:xfrm rot="11251821">
                <a:off x="1997252" y="4052090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>
              <p:custDataLst>
                <p:tags r:id="rId27"/>
              </p:custDataLst>
            </p:nvPr>
          </p:nvSpPr>
          <p:spPr>
            <a:xfrm rot="20261864">
              <a:off x="1782869" y="4312812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41" name="标题 1"/>
          <p:cNvSpPr txBox="1"/>
          <p:nvPr>
            <p:custDataLst>
              <p:tags r:id="rId28"/>
            </p:custDataLst>
          </p:nvPr>
        </p:nvSpPr>
        <p:spPr>
          <a:xfrm>
            <a:off x="2858298" y="4207206"/>
            <a:ext cx="1341257" cy="674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42" name="标题 1"/>
          <p:cNvSpPr txBox="1"/>
          <p:nvPr>
            <p:custDataLst>
              <p:tags r:id="rId29"/>
            </p:custDataLst>
          </p:nvPr>
        </p:nvSpPr>
        <p:spPr>
          <a:xfrm>
            <a:off x="1444793" y="2085971"/>
            <a:ext cx="4261271" cy="1400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</a:t>
            </a:r>
            <a:r>
              <a:rPr kumimoji="1"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背景</a:t>
            </a:r>
            <a:endParaRPr kumimoji="1"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43" name="标题 1"/>
          <p:cNvSpPr txBox="1"/>
          <p:nvPr>
            <p:custDataLst>
              <p:tags r:id="rId30"/>
            </p:custDataLst>
          </p:nvPr>
        </p:nvSpPr>
        <p:spPr>
          <a:xfrm>
            <a:off x="6344354" y="2085971"/>
            <a:ext cx="4261271" cy="1400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项目分工与技术实现</a:t>
            </a:r>
            <a:endParaRPr kumimoji="1"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44" name="标题 1"/>
          <p:cNvSpPr txBox="1"/>
          <p:nvPr>
            <p:custDataLst>
              <p:tags r:id="rId31"/>
            </p:custDataLst>
          </p:nvPr>
        </p:nvSpPr>
        <p:spPr>
          <a:xfrm>
            <a:off x="6351870" y="5112332"/>
            <a:ext cx="4261271" cy="1400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总结与展望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标题 1"/>
          <p:cNvSpPr txBox="1"/>
          <p:nvPr>
            <p:custDataLst>
              <p:tags r:id="rId32"/>
            </p:custDataLst>
          </p:nvPr>
        </p:nvSpPr>
        <p:spPr>
          <a:xfrm>
            <a:off x="1478500" y="5099423"/>
            <a:ext cx="4265438" cy="1400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实现流程与成果展示</a:t>
            </a:r>
            <a:endParaRPr kumimoji="1"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60" name="标题 1"/>
          <p:cNvSpPr txBox="1"/>
          <p:nvPr/>
        </p:nvSpPr>
        <p:spPr>
          <a:xfrm>
            <a:off x="4574177" y="898977"/>
            <a:ext cx="3005546" cy="621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B7E0A8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CONTENTS</a:t>
            </a: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5325688" y="637367"/>
            <a:ext cx="150252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 录</a:t>
            </a:r>
            <a:endParaRPr kumimoji="1"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pic>
        <p:nvPicPr>
          <p:cNvPr id="14" name="图片 12" descr="说明: ECUT－横－ok"/>
          <p:cNvPicPr>
            <a:picLocks noChangeAspect="1"/>
          </p:cNvPicPr>
          <p:nvPr/>
        </p:nvPicPr>
        <p:blipFill>
          <a:blip r:embed="rId33"/>
          <a:srcRect t="-1011" r="75503"/>
          <a:stretch>
            <a:fillRect/>
          </a:stretch>
        </p:blipFill>
        <p:spPr>
          <a:xfrm>
            <a:off x="10475595" y="150495"/>
            <a:ext cx="1238250" cy="1269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401193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工程师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李宗瀚</a:t>
            </a:r>
            <a:r>
              <a:rPr kumimoji="1"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8150" y="1097280"/>
            <a:ext cx="5680199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核心代码：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comparison.py</a:t>
            </a:r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函数</a:t>
            </a:r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809678" y="1619802"/>
            <a:ext cx="4096215" cy="4608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图像读取模块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读取原始舌部图像，读取对应的预测结果图像，支持常见图像格式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图像展示模块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创建并排显示布局，显示原始图像和预测图像设置图像标题，移除坐标轴显示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结果保存模块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将对比结果保存为图像，统一使用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jpg</a:t>
            </a:r>
            <a:r>
              <a:rPr lang="zh-CN" altLang="en-US" dirty="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格式保持原始文件名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3" y="1559589"/>
            <a:ext cx="6289543" cy="46686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09725" y="579863"/>
            <a:ext cx="4795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文件功能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这是一个图像对比工具，用于将原始舌部图像和预测结果进行并排展示，方便直观比较</a:t>
            </a:r>
            <a:endParaRPr lang="zh-CN" altLang="en-US" dirty="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73386" y="4551830"/>
            <a:ext cx="382782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处理流程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获取测试图像列表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遍历每张图像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读取对应图像对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创建对比显示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保存对比结果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8431" y="2437192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22994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773464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5895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909110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9659981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9862935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9862935" y="2693485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10039221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1031780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127508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成员介绍</a:t>
            </a:r>
            <a:endParaRPr kumimoji="1"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700780" y="2360930"/>
            <a:ext cx="475488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数据工程师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周祎磊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04815" y="11597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245173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数据工程师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周祎磊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）</a:t>
            </a:r>
            <a:endParaRPr kumimoji="1" lang="en-US" altLang="zh-CN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1733550"/>
            <a:ext cx="3209925" cy="114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5080" y="1258570"/>
            <a:ext cx="343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目录结构设计</a:t>
            </a:r>
            <a:r>
              <a:rPr lang="en-US" altLang="zh-CN" b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endParaRPr lang="en-US" altLang="zh-CN" b="1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5755" y="1669415"/>
            <a:ext cx="6013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设计逻辑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endParaRPr lang="en-US" altLang="zh-CN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1.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严格分离训练集与测试集，避免数据泄露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2.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图像与标签路径一一对应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3.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独立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prediction/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目录存储模型预测结果，便于对比分析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10656" r="970"/>
          <a:stretch>
            <a:fillRect/>
          </a:stretch>
        </p:blipFill>
        <p:spPr>
          <a:xfrm>
            <a:off x="2298700" y="3572510"/>
            <a:ext cx="7602855" cy="28727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15415" y="3112135"/>
            <a:ext cx="225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代码实现</a:t>
            </a:r>
            <a:r>
              <a:rPr lang="en-US" altLang="zh-CN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endParaRPr lang="en-US" altLang="zh-CN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169545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4264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247967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数据工程师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周祎磊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）</a:t>
            </a:r>
            <a:endParaRPr kumimoji="1" lang="en-US" altLang="zh-CN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2415" y="2800350"/>
            <a:ext cx="7826375" cy="3061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8595" y="1097915"/>
            <a:ext cx="136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数据预处理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endParaRPr lang="en-US" altLang="zh-CN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80" y="1598295"/>
            <a:ext cx="7827645" cy="220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8595" y="1895475"/>
            <a:ext cx="660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训练时指定输入尺寸为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576</a:t>
            </a:r>
            <a:r>
              <a:rPr lang="en-US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×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768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，确保模型输入一致性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8595" y="2409190"/>
            <a:ext cx="5619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测试时通过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save_img()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函数缩放图像，避免内存溢出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endParaRPr lang="en-US" altLang="zh-CN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/>
            <a:endParaRPr lang="en-US" altLang="zh-CN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58595" y="6046470"/>
            <a:ext cx="7870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逻辑：按长边比例缩放，避免图像变形，同时降低高</a:t>
            </a:r>
            <a:r>
              <a:rPr lang="en-US" altLang="zh-CN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</a:t>
            </a:r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分辨率图像的计算开销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048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0" y="353695"/>
            <a:ext cx="245173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数据工程师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周祎磊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）</a:t>
            </a:r>
            <a:endParaRPr kumimoji="1" lang="en-US" altLang="zh-CN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2244090"/>
            <a:ext cx="3019425" cy="1571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1532890"/>
            <a:ext cx="3486150" cy="428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5415" y="1007745"/>
            <a:ext cx="380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语义分割评估指标（</a:t>
            </a:r>
            <a:r>
              <a:rPr lang="en-US" altLang="zh-CN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IoU</a:t>
            </a:r>
            <a:r>
              <a:rPr lang="zh-CN" altLang="en-US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</a:t>
            </a:r>
            <a:r>
              <a:rPr lang="en-US" altLang="zh-CN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endParaRPr lang="en-US" altLang="zh-CN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5415" y="3815715"/>
            <a:ext cx="2953385" cy="284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IoU</a:t>
            </a:r>
            <a:r>
              <a:rPr lang="zh-CN" altLang="en-US"/>
              <a:t>（交并比）计算：</a:t>
            </a:r>
            <a:endParaRPr lang="zh-CN" altLang="en-US"/>
          </a:p>
          <a:p>
            <a:r>
              <a:rPr lang="en-US" altLang="zh-CN"/>
              <a:t>​</a:t>
            </a:r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  <a:p>
            <a:endParaRPr lang="en-US" altLang="zh-CN"/>
          </a:p>
          <a:p>
            <a:pPr algn="l">
              <a:lnSpc>
                <a:spcPct val="150000"/>
              </a:lnSpc>
            </a:pPr>
            <a:r>
              <a:rPr kumimoji="1" lang="en-US" altLang="zh-CN" sz="1200" b="1">
                <a:ea typeface="+mn-lt"/>
                <a:cs typeface="+mn-lt"/>
                <a:sym typeface="+mn-ea"/>
              </a:rPr>
              <a:t>TP</a:t>
            </a:r>
            <a:r>
              <a:rPr kumimoji="1" lang="zh-CN" altLang="en-US" sz="1200">
                <a:ea typeface="+mn-lt"/>
                <a:cs typeface="+mn-lt"/>
                <a:sym typeface="+mn-ea"/>
              </a:rPr>
              <a:t>（</a:t>
            </a:r>
            <a:r>
              <a:rPr kumimoji="1" lang="en-US" altLang="zh-CN" sz="1200">
                <a:ea typeface="+mn-lt"/>
                <a:cs typeface="+mn-lt"/>
                <a:sym typeface="+mn-ea"/>
              </a:rPr>
              <a:t>True Positive</a:t>
            </a:r>
            <a:r>
              <a:rPr kumimoji="1" lang="zh-CN" altLang="en-US" sz="1200">
                <a:ea typeface="+mn-lt"/>
                <a:cs typeface="+mn-lt"/>
                <a:sym typeface="+mn-ea"/>
              </a:rPr>
              <a:t>）：正确分割的舌体像素数</a:t>
            </a:r>
            <a:endParaRPr kumimoji="1" lang="zh-CN" altLang="en-US" sz="1200"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 b="1">
                <a:ea typeface="+mn-lt"/>
                <a:cs typeface="+mn-lt"/>
                <a:sym typeface="+mn-ea"/>
              </a:rPr>
              <a:t>FP</a:t>
            </a:r>
            <a:r>
              <a:rPr kumimoji="1" lang="zh-CN" altLang="en-US" sz="1200">
                <a:ea typeface="+mn-lt"/>
                <a:cs typeface="+mn-lt"/>
                <a:sym typeface="+mn-ea"/>
              </a:rPr>
              <a:t>（</a:t>
            </a:r>
            <a:r>
              <a:rPr kumimoji="1" lang="en-US" altLang="zh-CN" sz="1200">
                <a:ea typeface="+mn-lt"/>
                <a:cs typeface="+mn-lt"/>
                <a:sym typeface="+mn-ea"/>
              </a:rPr>
              <a:t>False Positive</a:t>
            </a:r>
            <a:r>
              <a:rPr kumimoji="1" lang="zh-CN" altLang="en-US" sz="1200">
                <a:ea typeface="+mn-lt"/>
                <a:cs typeface="+mn-lt"/>
                <a:sym typeface="+mn-ea"/>
              </a:rPr>
              <a:t>）：误分割为舌体的背景像素数</a:t>
            </a:r>
            <a:endParaRPr kumimoji="1" lang="zh-CN" altLang="en-US" sz="1200"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 b="1">
                <a:ea typeface="+mn-lt"/>
                <a:cs typeface="+mn-lt"/>
                <a:sym typeface="+mn-ea"/>
              </a:rPr>
              <a:t>FN</a:t>
            </a:r>
            <a:r>
              <a:rPr kumimoji="1" lang="zh-CN" altLang="en-US" sz="1200">
                <a:ea typeface="+mn-lt"/>
                <a:cs typeface="+mn-lt"/>
                <a:sym typeface="+mn-ea"/>
              </a:rPr>
              <a:t>（</a:t>
            </a:r>
            <a:r>
              <a:rPr kumimoji="1" lang="en-US" altLang="zh-CN" sz="1200">
                <a:ea typeface="+mn-lt"/>
                <a:cs typeface="+mn-lt"/>
                <a:sym typeface="+mn-ea"/>
              </a:rPr>
              <a:t>False Negative</a:t>
            </a:r>
            <a:r>
              <a:rPr kumimoji="1" lang="zh-CN" altLang="en-US" sz="1200">
                <a:ea typeface="+mn-lt"/>
                <a:cs typeface="+mn-lt"/>
                <a:sym typeface="+mn-ea"/>
              </a:rPr>
              <a:t>）：漏分割的舌体像素数</a:t>
            </a:r>
            <a:endParaRPr kumimoji="1" lang="zh-CN" altLang="en-US" sz="1200">
              <a:ea typeface="+mn-lt"/>
              <a:cs typeface="+mn-lt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5" y="4220845"/>
            <a:ext cx="2313940" cy="5524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975600" y="2355215"/>
            <a:ext cx="2788285" cy="337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720" y="1532890"/>
            <a:ext cx="5949950" cy="4907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68800" y="2244090"/>
            <a:ext cx="921385" cy="46094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60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最终测试时输出整体</a:t>
            </a:r>
            <a:r>
              <a:rPr lang="en-US" altLang="zh-CN" sz="160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IoU</a:t>
            </a:r>
            <a:r>
              <a:rPr lang="zh-CN" altLang="en-US" sz="160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，衡量舌体分割精度</a:t>
            </a:r>
            <a:endParaRPr lang="zh-CN" altLang="en-US" sz="160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600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每轮训练后自动验证，监控模型收敛情况</a:t>
            </a:r>
            <a:endParaRPr lang="zh-CN" altLang="en-US" sz="160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1600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95460" y="1623060"/>
            <a:ext cx="2080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原图与预测结果可视化</a:t>
            </a:r>
            <a:endParaRPr lang="zh-CN" altLang="en-US" sz="1400">
              <a:solidFill>
                <a:srgbClr val="FF0000"/>
              </a:solidFill>
            </a:endParaRPr>
          </a:p>
          <a:p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8431" y="2437192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22994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773464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5895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909110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9659981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9862935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9862935" y="2693485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10039221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1031780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成员介绍</a:t>
            </a:r>
            <a:endParaRPr kumimoji="1"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700780" y="2360930"/>
            <a:ext cx="475488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测试工程师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熊志勇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17145" y="-635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55310" y="-231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en-US" altLang="zh-CN">
              <a:ln w="12700">
                <a:noFill/>
              </a:ln>
              <a:solidFill>
                <a:srgbClr val="FF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55298" y="352831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90295" y="424823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测试工程师（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熊志勇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86888" y="-636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55930" y="1115060"/>
            <a:ext cx="11887200" cy="2246630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核心职责</a:t>
            </a:r>
            <a:endParaRPr kumimoji="1" lang="zh-CN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模型预测全流程测试</a:t>
            </a:r>
            <a:r>
              <a:rPr kumimoji="1"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：对输入的舌部图像进行语义分割预测，生成舌体区域掩码图像</a:t>
            </a:r>
            <a:endParaRPr kumimoji="1"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kumimoji="1"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性能评估计算：</a:t>
            </a:r>
            <a:r>
              <a:rPr kumimoji="1"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基于标注数据计算</a:t>
            </a:r>
            <a:r>
              <a:rPr kumimoji="1"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IoU</a:t>
            </a:r>
            <a:r>
              <a:rPr kumimoji="1"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（交并比）指标，量化舌体分割精度</a:t>
            </a:r>
            <a:endParaRPr kumimoji="1"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kumimoji="1"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边界条件处理：</a:t>
            </a:r>
            <a:r>
              <a:rPr kumimoji="1"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验证数据缺失、图像格式异常等极端情况的系统鲁棒性</a:t>
            </a:r>
            <a:endParaRPr kumimoji="1"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4523740"/>
            <a:ext cx="11886565" cy="1836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78580" y="3952240"/>
            <a:ext cx="2284730" cy="231140"/>
          </a:xfrm>
          <a:prstGeom prst="rect">
            <a:avLst/>
          </a:prstGeom>
          <a:solidFill>
            <a:schemeClr val="bg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FF0000">
                    <a:alpha val="100000"/>
                  </a:srgbClr>
                </a:solidFill>
                <a:ea typeface="+mn-lt"/>
                <a:cs typeface="+mn-lt"/>
                <a:sym typeface="+mn-ea"/>
              </a:rPr>
              <a:t>测试图像存放目录</a:t>
            </a:r>
            <a:endParaRPr kumimoji="1" lang="zh-CN" altLang="en-US" sz="1400">
              <a:ln w="12700">
                <a:noFill/>
              </a:ln>
              <a:solidFill>
                <a:srgbClr val="FF0000">
                  <a:alpha val="100000"/>
                </a:srgbClr>
              </a:solidFill>
              <a:latin typeface="Source Han Sans CN Bold" panose="020B0800000000000000" charset="-122"/>
              <a:ea typeface="+mn-lt"/>
              <a:cs typeface="+mn-lt"/>
              <a:sym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5337810" y="4170045"/>
            <a:ext cx="862965" cy="489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487160" y="4034155"/>
            <a:ext cx="1990725" cy="265430"/>
          </a:xfrm>
          <a:prstGeom prst="rect">
            <a:avLst/>
          </a:prstGeom>
          <a:solidFill>
            <a:schemeClr val="bg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FF0000">
                    <a:alpha val="100000"/>
                  </a:srgbClr>
                </a:solidFill>
                <a:ea typeface="+mn-lt"/>
                <a:cs typeface="+mn-lt"/>
                <a:sym typeface="+mn-ea"/>
              </a:rPr>
              <a:t>测试图像标注数据目录</a:t>
            </a:r>
            <a:endParaRPr kumimoji="1" lang="zh-CN" altLang="en-US" sz="1400">
              <a:ln w="12700">
                <a:noFill/>
              </a:ln>
              <a:solidFill>
                <a:srgbClr val="FF000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400">
              <a:ln w="12700">
                <a:noFill/>
              </a:ln>
              <a:solidFill>
                <a:srgbClr val="FF0000">
                  <a:alpha val="100000"/>
                </a:srgbClr>
              </a:solidFill>
              <a:latin typeface="Source Han Sans CN Bold" panose="020B0800000000000000" charset="-122"/>
              <a:ea typeface="+mn-lt"/>
              <a:cs typeface="+mn-lt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7425055" y="4142740"/>
            <a:ext cx="0" cy="1061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801735" y="4013835"/>
            <a:ext cx="2924175" cy="285750"/>
          </a:xfrm>
          <a:prstGeom prst="rect">
            <a:avLst/>
          </a:prstGeom>
          <a:noFill/>
          <a:ln w="25400" cap="sq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FF0000">
                    <a:alpha val="100000"/>
                  </a:srgbClr>
                </a:solidFill>
                <a:ea typeface="+mn-lt"/>
                <a:cs typeface="+mn-lt"/>
                <a:sym typeface="+mn-ea"/>
              </a:rPr>
              <a:t>模型预测结果保存目录</a:t>
            </a:r>
            <a:endParaRPr kumimoji="1" lang="zh-CN" altLang="en-US" sz="1400">
              <a:ln w="12700">
                <a:noFill/>
              </a:ln>
              <a:solidFill>
                <a:srgbClr val="FF000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400">
              <a:ln w="12700">
                <a:noFill/>
              </a:ln>
              <a:solidFill>
                <a:srgbClr val="FF0000">
                  <a:alpha val="100000"/>
                </a:srgbClr>
              </a:solidFill>
              <a:latin typeface="Source Han Sans CN Bold" panose="020B0800000000000000" charset="-122"/>
              <a:ea typeface="+mn-lt"/>
              <a:cs typeface="+mn-lt"/>
              <a:sym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7411720" y="4136390"/>
            <a:ext cx="2842260" cy="1678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17145" y="-635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705" y="15343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55295" y="353060"/>
            <a:ext cx="240601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90295" y="424823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测试工程师（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熊志勇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86888" y="-636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6690" y="1139825"/>
            <a:ext cx="1717675" cy="342900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000000">
                <a:alpha val="0"/>
              </a:srgb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模型预测执行</a:t>
            </a:r>
            <a:r>
              <a:rPr kumimoji="1" lang="en-US" altLang="zh-CN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:</a:t>
            </a:r>
            <a:endParaRPr kumimoji="1" lang="en-US" altLang="zh-CN" b="1">
              <a:ln w="12700">
                <a:noFill/>
              </a:ln>
              <a:solidFill>
                <a:srgbClr val="00B050">
                  <a:alpha val="100000"/>
                </a:srgb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23990" y="353060"/>
            <a:ext cx="5043805" cy="6349365"/>
          </a:xfrm>
          <a:prstGeom prst="rect">
            <a:avLst/>
          </a:prstGeom>
          <a:noFill/>
          <a:ln w="25400" cap="sq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/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目录管理：</a:t>
            </a:r>
            <a:endParaRPr kumimoji="1" lang="zh-CN" altLang="en-US" b="1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使用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os.makedirs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创建输出目录，确保预测结果有固定存储位置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输入路径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input_path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通常为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tongue_data/test_img/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，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输出路径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output_path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为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prediction/</a:t>
            </a:r>
            <a:endParaRPr kumimoji="1" lang="en-US" altLang="zh-CN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批量预测：</a:t>
            </a:r>
            <a:endParaRPr kumimoji="1" lang="zh-CN" altLang="en-US" b="1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通过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os.listdir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获取所有测试图像，循环处理每一张图片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打印处理进度（如处理图像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: 1.jpg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），便于监控测试过程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模型推理：</a:t>
            </a:r>
            <a:endParaRPr kumimoji="1" lang="zh-CN" altLang="en-US" b="1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model.predict_segmentation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是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KerasSegmentation 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库的标准接口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输入参数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inp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为原始图像路径，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out_fname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为分割结果保存路径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输出结果为二值化掩码图像（舌体区域为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 1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，背景为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 0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1592580"/>
            <a:ext cx="63373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2400" y="6016625"/>
            <a:ext cx="5260340" cy="594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>
              <a:ea typeface="+mn-lt"/>
              <a:cs typeface="+mn-lt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130076" y="4353241"/>
            <a:ext cx="324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8150" y="353695"/>
            <a:ext cx="246697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测试工程师（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熊志勇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2400" y="1095375"/>
            <a:ext cx="1875155" cy="430530"/>
          </a:xfrm>
          <a:prstGeom prst="rect">
            <a:avLst/>
          </a:prstGeom>
          <a:solidFill>
            <a:schemeClr val="bg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IoU </a:t>
            </a:r>
            <a:r>
              <a:rPr kumimoji="1" lang="zh-CN" altLang="en-US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指标计算</a:t>
            </a:r>
            <a:r>
              <a:rPr kumimoji="1" lang="en-US" altLang="zh-CN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:</a:t>
            </a:r>
            <a:endParaRPr kumimoji="1" lang="en-US" altLang="zh-CN" b="1">
              <a:ln w="12700">
                <a:noFill/>
              </a:ln>
              <a:solidFill>
                <a:srgbClr val="00B050">
                  <a:alpha val="100000"/>
                </a:srgb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23710" y="476885"/>
            <a:ext cx="4538980" cy="6134735"/>
          </a:xfrm>
          <a:prstGeom prst="rect">
            <a:avLst/>
          </a:prstGeom>
          <a:noFill/>
          <a:ln w="25400" cap="sq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/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前置条件检查：</a:t>
            </a:r>
            <a:endParaRPr kumimoji="1" lang="zh-CN" altLang="en-US" b="1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通过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os.path.exists(test_label_dir)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判断标注数据是否存在，避免因文件缺失导致程序崩溃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test_label_dir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通常为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tongue_data/test_label/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，存放语义分割掩码（如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1.png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评估指标计算：</a:t>
            </a:r>
            <a:endParaRPr kumimoji="1" lang="zh-CN" altLang="en-US" b="1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evaluate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函数来自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keras_segmentation.predict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模块，计算流程为：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遍历测试图像与对应标注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计算每张图像的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 IoU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（预测区域与真实区域的交集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 / 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并集）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返回所有图像的平均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 IoU</a:t>
            </a:r>
            <a:endParaRPr kumimoji="1" lang="en-US" altLang="zh-CN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结果输出：</a:t>
            </a:r>
            <a:endParaRPr kumimoji="1" lang="zh-CN" altLang="en-US" b="1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打印平均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 IoU 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值，如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IoU: 0.89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，数值越接近</a:t>
            </a:r>
            <a:r>
              <a:rPr kumimoji="1" lang="en-US" altLang="zh-CN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 1 </a:t>
            </a:r>
            <a:r>
              <a:rPr kumimoji="1" lang="zh-CN" altLang="en-US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  <a:sym typeface="+mn-ea"/>
              </a:rPr>
              <a:t>表示分割精度越高</a:t>
            </a:r>
            <a:endParaRPr kumimoji="1" lang="zh-CN" altLang="en-US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727835"/>
            <a:ext cx="6730365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07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75899" y="4353241"/>
            <a:ext cx="324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063401" y="4353241"/>
            <a:ext cx="324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8150" y="353695"/>
            <a:ext cx="246570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测试工程师（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熊志勇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06650" y="1013460"/>
            <a:ext cx="1707515" cy="451485"/>
          </a:xfrm>
          <a:prstGeom prst="rect">
            <a:avLst/>
          </a:prstGeom>
          <a:noFill/>
          <a:ln w="25400" cap="sq">
            <a:solidFill>
              <a:srgbClr val="000000">
                <a:alpha val="0"/>
              </a:srgbClr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Source Han Sans CN Bold" panose="020B0800000000000000" charset="-122"/>
                <a:sym typeface="+mn-ea"/>
              </a:rPr>
              <a:t>边界条件测试</a:t>
            </a:r>
            <a:r>
              <a:rPr kumimoji="1" lang="en-US" altLang="zh-CN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Source Han Sans CN Bold" panose="020B0800000000000000" charset="-122"/>
                <a:sym typeface="+mn-ea"/>
              </a:rPr>
              <a:t>:</a:t>
            </a:r>
            <a:endParaRPr kumimoji="1" lang="en-US" altLang="zh-CN">
              <a:ln w="12700">
                <a:noFill/>
              </a:ln>
              <a:solidFill>
                <a:schemeClr val="accent1">
                  <a:alpha val="100000"/>
                </a:schemeClr>
              </a:solidFill>
              <a:latin typeface="仿宋" panose="02010609060101010101" charset="-122"/>
              <a:ea typeface="仿宋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760" y="1865630"/>
            <a:ext cx="6644640" cy="982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15180" y="2480945"/>
            <a:ext cx="1905635" cy="285115"/>
          </a:xfrm>
          <a:prstGeom prst="rect">
            <a:avLst/>
          </a:prstGeom>
          <a:noFill/>
          <a:ln w="25400" cap="sq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sz="1200" b="1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Source Han Sans CN Bold" panose="020B0800000000000000" charset="-122"/>
                <a:sym typeface="+mn-ea"/>
              </a:rPr>
              <a:t>测试图像目录检查</a:t>
            </a:r>
            <a:endParaRPr kumimoji="1" lang="zh-CN" altLang="en-US" sz="1200" b="1">
              <a:ln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pic>
        <p:nvPicPr>
          <p:cNvPr id="7" name="图片 6" descr="a0f77ae21c376db512c51b2207427a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760" y="3015615"/>
            <a:ext cx="6594475" cy="3629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63945" y="3676015"/>
            <a:ext cx="2152650" cy="445135"/>
          </a:xfrm>
          <a:prstGeom prst="rect">
            <a:avLst/>
          </a:prstGeom>
          <a:noFill/>
          <a:ln w="25400" cap="sq">
            <a:solidFill>
              <a:srgbClr val="000000">
                <a:alpha val="0"/>
              </a:srgbClr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</a:pPr>
            <a:r>
              <a:rPr kumimoji="1" lang="zh-CN" altLang="en-US" sz="140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lt"/>
                <a:cs typeface="Source Han Sans CN Bold" panose="020B0800000000000000" charset="-122"/>
                <a:sym typeface="+mn-ea"/>
              </a:rPr>
              <a:t>标注数据目录检查</a:t>
            </a:r>
            <a:endParaRPr kumimoji="1" lang="zh-CN" altLang="en-US" sz="1400">
              <a:ln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+mn-lt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33345" y="6117590"/>
            <a:ext cx="6410960" cy="5270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2832021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 descr="2"/>
          <p:cNvPicPr>
            <a:picLocks noChangeAspect="1"/>
          </p:cNvPicPr>
          <p:nvPr/>
        </p:nvPicPr>
        <p:blipFill>
          <a:blip r:embed="rId1"/>
          <a:srcRect r="21272" b="4992"/>
          <a:stretch>
            <a:fillRect/>
          </a:stretch>
        </p:blipFill>
        <p:spPr>
          <a:xfrm>
            <a:off x="231140" y="183515"/>
            <a:ext cx="5349875" cy="6489700"/>
          </a:xfrm>
          <a:prstGeom prst="homePlate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2795178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98372" flipH="1">
            <a:off x="1635912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6648" flipH="1" flipV="1">
            <a:off x="1754776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69237" flipH="1">
            <a:off x="2927893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9260" y="1694754"/>
            <a:ext cx="3234054" cy="135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30388" y="3207324"/>
            <a:ext cx="5735178" cy="228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30000"/>
              </a:lnSpc>
            </a:pPr>
            <a:r>
              <a:rPr kumimoji="1" lang="en-US" altLang="zh-CN" sz="6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  <a:cs typeface="Source Han Sans CN Regular" panose="020B0A00000000000000" charset="-122"/>
              </a:rPr>
              <a:t>项目</a:t>
            </a:r>
            <a:r>
              <a:rPr kumimoji="1" lang="zh-CN" altLang="en-US" sz="6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  <a:cs typeface="Source Han Sans CN Regular" panose="020B0A00000000000000" charset="-122"/>
              </a:rPr>
              <a:t>背景</a:t>
            </a:r>
            <a:endParaRPr kumimoji="1" lang="zh-CN" altLang="en-US" sz="6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n-ea"/>
              <a:cs typeface="Source Han Sans CN Regular" panose="020B0A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236525" y="1875570"/>
            <a:ext cx="603808" cy="575529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84049" y="591553"/>
            <a:ext cx="1896843" cy="2462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710984" y="6057658"/>
            <a:ext cx="3872857" cy="341345"/>
          </a:xfrm>
          <a:custGeom>
            <a:avLst/>
            <a:gdLst>
              <a:gd name="connsiteX0" fmla="*/ 170673 w 3872857"/>
              <a:gd name="connsiteY0" fmla="*/ 0 h 341345"/>
              <a:gd name="connsiteX1" fmla="*/ 130383 w 3872857"/>
              <a:gd name="connsiteY1" fmla="*/ 130383 h 341345"/>
              <a:gd name="connsiteX2" fmla="*/ 0 w 3872857"/>
              <a:gd name="connsiteY2" fmla="*/ 130382 h 341345"/>
              <a:gd name="connsiteX3" fmla="*/ 105483 w 3872857"/>
              <a:gd name="connsiteY3" fmla="*/ 210963 h 341345"/>
              <a:gd name="connsiteX4" fmla="*/ 65192 w 3872857"/>
              <a:gd name="connsiteY4" fmla="*/ 341345 h 341345"/>
              <a:gd name="connsiteX5" fmla="*/ 170673 w 3872857"/>
              <a:gd name="connsiteY5" fmla="*/ 260763 h 341345"/>
              <a:gd name="connsiteX6" fmla="*/ 276154 w 3872857"/>
              <a:gd name="connsiteY6" fmla="*/ 341345 h 341345"/>
              <a:gd name="connsiteX7" fmla="*/ 235863 w 3872857"/>
              <a:gd name="connsiteY7" fmla="*/ 210963 h 341345"/>
              <a:gd name="connsiteX8" fmla="*/ 341346 w 3872857"/>
              <a:gd name="connsiteY8" fmla="*/ 130382 h 341345"/>
              <a:gd name="connsiteX9" fmla="*/ 210963 w 3872857"/>
              <a:gd name="connsiteY9" fmla="*/ 130383 h 341345"/>
              <a:gd name="connsiteX10" fmla="*/ 608818 w 3872857"/>
              <a:gd name="connsiteY10" fmla="*/ 0 h 341345"/>
              <a:gd name="connsiteX11" fmla="*/ 568528 w 3872857"/>
              <a:gd name="connsiteY11" fmla="*/ 130383 h 341345"/>
              <a:gd name="connsiteX12" fmla="*/ 438145 w 3872857"/>
              <a:gd name="connsiteY12" fmla="*/ 130382 h 341345"/>
              <a:gd name="connsiteX13" fmla="*/ 543628 w 3872857"/>
              <a:gd name="connsiteY13" fmla="*/ 210963 h 341345"/>
              <a:gd name="connsiteX14" fmla="*/ 503337 w 3872857"/>
              <a:gd name="connsiteY14" fmla="*/ 341345 h 341345"/>
              <a:gd name="connsiteX15" fmla="*/ 608818 w 3872857"/>
              <a:gd name="connsiteY15" fmla="*/ 260763 h 341345"/>
              <a:gd name="connsiteX16" fmla="*/ 714299 w 3872857"/>
              <a:gd name="connsiteY16" fmla="*/ 341345 h 341345"/>
              <a:gd name="connsiteX17" fmla="*/ 674008 w 3872857"/>
              <a:gd name="connsiteY17" fmla="*/ 210963 h 341345"/>
              <a:gd name="connsiteX18" fmla="*/ 779491 w 3872857"/>
              <a:gd name="connsiteY18" fmla="*/ 130382 h 341345"/>
              <a:gd name="connsiteX19" fmla="*/ 649108 w 3872857"/>
              <a:gd name="connsiteY19" fmla="*/ 130383 h 341345"/>
              <a:gd name="connsiteX20" fmla="*/ 1046963 w 3872857"/>
              <a:gd name="connsiteY20" fmla="*/ 0 h 341345"/>
              <a:gd name="connsiteX21" fmla="*/ 1006673 w 3872857"/>
              <a:gd name="connsiteY21" fmla="*/ 130383 h 341345"/>
              <a:gd name="connsiteX22" fmla="*/ 876290 w 3872857"/>
              <a:gd name="connsiteY22" fmla="*/ 130382 h 341345"/>
              <a:gd name="connsiteX23" fmla="*/ 981773 w 3872857"/>
              <a:gd name="connsiteY23" fmla="*/ 210963 h 341345"/>
              <a:gd name="connsiteX24" fmla="*/ 941482 w 3872857"/>
              <a:gd name="connsiteY24" fmla="*/ 341345 h 341345"/>
              <a:gd name="connsiteX25" fmla="*/ 1046963 w 3872857"/>
              <a:gd name="connsiteY25" fmla="*/ 260763 h 341345"/>
              <a:gd name="connsiteX26" fmla="*/ 1152444 w 3872857"/>
              <a:gd name="connsiteY26" fmla="*/ 341345 h 341345"/>
              <a:gd name="connsiteX27" fmla="*/ 1112153 w 3872857"/>
              <a:gd name="connsiteY27" fmla="*/ 210963 h 341345"/>
              <a:gd name="connsiteX28" fmla="*/ 1217636 w 3872857"/>
              <a:gd name="connsiteY28" fmla="*/ 130382 h 341345"/>
              <a:gd name="connsiteX29" fmla="*/ 1087253 w 3872857"/>
              <a:gd name="connsiteY29" fmla="*/ 130383 h 341345"/>
              <a:gd name="connsiteX30" fmla="*/ 1485108 w 3872857"/>
              <a:gd name="connsiteY30" fmla="*/ 0 h 341345"/>
              <a:gd name="connsiteX31" fmla="*/ 1444818 w 3872857"/>
              <a:gd name="connsiteY31" fmla="*/ 130383 h 341345"/>
              <a:gd name="connsiteX32" fmla="*/ 1314435 w 3872857"/>
              <a:gd name="connsiteY32" fmla="*/ 130382 h 341345"/>
              <a:gd name="connsiteX33" fmla="*/ 1419918 w 3872857"/>
              <a:gd name="connsiteY33" fmla="*/ 210963 h 341345"/>
              <a:gd name="connsiteX34" fmla="*/ 1379627 w 3872857"/>
              <a:gd name="connsiteY34" fmla="*/ 341345 h 341345"/>
              <a:gd name="connsiteX35" fmla="*/ 1485108 w 3872857"/>
              <a:gd name="connsiteY35" fmla="*/ 260763 h 341345"/>
              <a:gd name="connsiteX36" fmla="*/ 1590589 w 3872857"/>
              <a:gd name="connsiteY36" fmla="*/ 341345 h 341345"/>
              <a:gd name="connsiteX37" fmla="*/ 1550298 w 3872857"/>
              <a:gd name="connsiteY37" fmla="*/ 210963 h 341345"/>
              <a:gd name="connsiteX38" fmla="*/ 1655781 w 3872857"/>
              <a:gd name="connsiteY38" fmla="*/ 130382 h 341345"/>
              <a:gd name="connsiteX39" fmla="*/ 1525398 w 3872857"/>
              <a:gd name="connsiteY39" fmla="*/ 130383 h 341345"/>
              <a:gd name="connsiteX40" fmla="*/ 1923253 w 3872857"/>
              <a:gd name="connsiteY40" fmla="*/ 0 h 341345"/>
              <a:gd name="connsiteX41" fmla="*/ 1882963 w 3872857"/>
              <a:gd name="connsiteY41" fmla="*/ 130383 h 341345"/>
              <a:gd name="connsiteX42" fmla="*/ 1752580 w 3872857"/>
              <a:gd name="connsiteY42" fmla="*/ 130382 h 341345"/>
              <a:gd name="connsiteX43" fmla="*/ 1858063 w 3872857"/>
              <a:gd name="connsiteY43" fmla="*/ 210963 h 341345"/>
              <a:gd name="connsiteX44" fmla="*/ 1817772 w 3872857"/>
              <a:gd name="connsiteY44" fmla="*/ 341345 h 341345"/>
              <a:gd name="connsiteX45" fmla="*/ 1923253 w 3872857"/>
              <a:gd name="connsiteY45" fmla="*/ 260763 h 341345"/>
              <a:gd name="connsiteX46" fmla="*/ 2028734 w 3872857"/>
              <a:gd name="connsiteY46" fmla="*/ 341345 h 341345"/>
              <a:gd name="connsiteX47" fmla="*/ 1988443 w 3872857"/>
              <a:gd name="connsiteY47" fmla="*/ 210963 h 341345"/>
              <a:gd name="connsiteX48" fmla="*/ 2093926 w 3872857"/>
              <a:gd name="connsiteY48" fmla="*/ 130382 h 341345"/>
              <a:gd name="connsiteX49" fmla="*/ 1963543 w 3872857"/>
              <a:gd name="connsiteY49" fmla="*/ 130383 h 341345"/>
              <a:gd name="connsiteX50" fmla="*/ 2361398 w 3872857"/>
              <a:gd name="connsiteY50" fmla="*/ 0 h 341345"/>
              <a:gd name="connsiteX51" fmla="*/ 2321108 w 3872857"/>
              <a:gd name="connsiteY51" fmla="*/ 130383 h 341345"/>
              <a:gd name="connsiteX52" fmla="*/ 2190725 w 3872857"/>
              <a:gd name="connsiteY52" fmla="*/ 130382 h 341345"/>
              <a:gd name="connsiteX53" fmla="*/ 2296208 w 3872857"/>
              <a:gd name="connsiteY53" fmla="*/ 210963 h 341345"/>
              <a:gd name="connsiteX54" fmla="*/ 2255917 w 3872857"/>
              <a:gd name="connsiteY54" fmla="*/ 341345 h 341345"/>
              <a:gd name="connsiteX55" fmla="*/ 2361398 w 3872857"/>
              <a:gd name="connsiteY55" fmla="*/ 260763 h 341345"/>
              <a:gd name="connsiteX56" fmla="*/ 2466879 w 3872857"/>
              <a:gd name="connsiteY56" fmla="*/ 341345 h 341345"/>
              <a:gd name="connsiteX57" fmla="*/ 2426588 w 3872857"/>
              <a:gd name="connsiteY57" fmla="*/ 210963 h 341345"/>
              <a:gd name="connsiteX58" fmla="*/ 2532071 w 3872857"/>
              <a:gd name="connsiteY58" fmla="*/ 130382 h 341345"/>
              <a:gd name="connsiteX59" fmla="*/ 2401688 w 3872857"/>
              <a:gd name="connsiteY59" fmla="*/ 130383 h 341345"/>
              <a:gd name="connsiteX60" fmla="*/ 2825895 w 3872857"/>
              <a:gd name="connsiteY60" fmla="*/ 0 h 341345"/>
              <a:gd name="connsiteX61" fmla="*/ 2785605 w 3872857"/>
              <a:gd name="connsiteY61" fmla="*/ 130383 h 341345"/>
              <a:gd name="connsiteX62" fmla="*/ 2655222 w 3872857"/>
              <a:gd name="connsiteY62" fmla="*/ 130382 h 341345"/>
              <a:gd name="connsiteX63" fmla="*/ 2760705 w 3872857"/>
              <a:gd name="connsiteY63" fmla="*/ 210963 h 341345"/>
              <a:gd name="connsiteX64" fmla="*/ 2720414 w 3872857"/>
              <a:gd name="connsiteY64" fmla="*/ 341345 h 341345"/>
              <a:gd name="connsiteX65" fmla="*/ 2825895 w 3872857"/>
              <a:gd name="connsiteY65" fmla="*/ 260763 h 341345"/>
              <a:gd name="connsiteX66" fmla="*/ 2931376 w 3872857"/>
              <a:gd name="connsiteY66" fmla="*/ 341345 h 341345"/>
              <a:gd name="connsiteX67" fmla="*/ 2891085 w 3872857"/>
              <a:gd name="connsiteY67" fmla="*/ 210963 h 341345"/>
              <a:gd name="connsiteX68" fmla="*/ 2996568 w 3872857"/>
              <a:gd name="connsiteY68" fmla="*/ 130382 h 341345"/>
              <a:gd name="connsiteX69" fmla="*/ 2866185 w 3872857"/>
              <a:gd name="connsiteY69" fmla="*/ 130383 h 341345"/>
              <a:gd name="connsiteX70" fmla="*/ 3264039 w 3872857"/>
              <a:gd name="connsiteY70" fmla="*/ 0 h 341345"/>
              <a:gd name="connsiteX71" fmla="*/ 3223749 w 3872857"/>
              <a:gd name="connsiteY71" fmla="*/ 130383 h 341345"/>
              <a:gd name="connsiteX72" fmla="*/ 3093366 w 3872857"/>
              <a:gd name="connsiteY72" fmla="*/ 130382 h 341345"/>
              <a:gd name="connsiteX73" fmla="*/ 3198849 w 3872857"/>
              <a:gd name="connsiteY73" fmla="*/ 210963 h 341345"/>
              <a:gd name="connsiteX74" fmla="*/ 3158558 w 3872857"/>
              <a:gd name="connsiteY74" fmla="*/ 341345 h 341345"/>
              <a:gd name="connsiteX75" fmla="*/ 3264039 w 3872857"/>
              <a:gd name="connsiteY75" fmla="*/ 260763 h 341345"/>
              <a:gd name="connsiteX76" fmla="*/ 3369520 w 3872857"/>
              <a:gd name="connsiteY76" fmla="*/ 341345 h 341345"/>
              <a:gd name="connsiteX77" fmla="*/ 3329229 w 3872857"/>
              <a:gd name="connsiteY77" fmla="*/ 210963 h 341345"/>
              <a:gd name="connsiteX78" fmla="*/ 3434712 w 3872857"/>
              <a:gd name="connsiteY78" fmla="*/ 130382 h 341345"/>
              <a:gd name="connsiteX79" fmla="*/ 3304329 w 3872857"/>
              <a:gd name="connsiteY79" fmla="*/ 130383 h 341345"/>
              <a:gd name="connsiteX80" fmla="*/ 3702184 w 3872857"/>
              <a:gd name="connsiteY80" fmla="*/ 0 h 341345"/>
              <a:gd name="connsiteX81" fmla="*/ 3661894 w 3872857"/>
              <a:gd name="connsiteY81" fmla="*/ 130383 h 341345"/>
              <a:gd name="connsiteX82" fmla="*/ 3531511 w 3872857"/>
              <a:gd name="connsiteY82" fmla="*/ 130382 h 341345"/>
              <a:gd name="connsiteX83" fmla="*/ 3636994 w 3872857"/>
              <a:gd name="connsiteY83" fmla="*/ 210963 h 341345"/>
              <a:gd name="connsiteX84" fmla="*/ 3596703 w 3872857"/>
              <a:gd name="connsiteY84" fmla="*/ 341345 h 341345"/>
              <a:gd name="connsiteX85" fmla="*/ 3702184 w 3872857"/>
              <a:gd name="connsiteY85" fmla="*/ 260763 h 341345"/>
              <a:gd name="connsiteX86" fmla="*/ 3807665 w 3872857"/>
              <a:gd name="connsiteY86" fmla="*/ 341345 h 341345"/>
              <a:gd name="connsiteX87" fmla="*/ 3767374 w 3872857"/>
              <a:gd name="connsiteY87" fmla="*/ 210963 h 341345"/>
              <a:gd name="connsiteX88" fmla="*/ 3872857 w 3872857"/>
              <a:gd name="connsiteY88" fmla="*/ 130382 h 341345"/>
              <a:gd name="connsiteX89" fmla="*/ 3742474 w 3872857"/>
              <a:gd name="connsiteY89" fmla="*/ 130383 h 341345"/>
            </a:gdLst>
            <a:ahLst/>
            <a:cxnLst/>
            <a:rect l="l" t="t" r="r" b="b"/>
            <a:pathLst>
              <a:path w="3872857" h="341345">
                <a:moveTo>
                  <a:pt x="170673" y="0"/>
                </a:moveTo>
                <a:lnTo>
                  <a:pt x="130383" y="130383"/>
                </a:lnTo>
                <a:lnTo>
                  <a:pt x="0" y="130382"/>
                </a:lnTo>
                <a:lnTo>
                  <a:pt x="105483" y="210963"/>
                </a:lnTo>
                <a:lnTo>
                  <a:pt x="65192" y="341345"/>
                </a:lnTo>
                <a:lnTo>
                  <a:pt x="170673" y="260763"/>
                </a:lnTo>
                <a:lnTo>
                  <a:pt x="276154" y="341345"/>
                </a:lnTo>
                <a:lnTo>
                  <a:pt x="235863" y="210963"/>
                </a:lnTo>
                <a:lnTo>
                  <a:pt x="341346" y="130382"/>
                </a:lnTo>
                <a:lnTo>
                  <a:pt x="210963" y="130383"/>
                </a:lnTo>
                <a:close/>
                <a:moveTo>
                  <a:pt x="608818" y="0"/>
                </a:moveTo>
                <a:lnTo>
                  <a:pt x="568528" y="130383"/>
                </a:lnTo>
                <a:lnTo>
                  <a:pt x="438145" y="130382"/>
                </a:lnTo>
                <a:lnTo>
                  <a:pt x="543628" y="210963"/>
                </a:lnTo>
                <a:lnTo>
                  <a:pt x="503337" y="341345"/>
                </a:lnTo>
                <a:lnTo>
                  <a:pt x="608818" y="260763"/>
                </a:lnTo>
                <a:lnTo>
                  <a:pt x="714299" y="341345"/>
                </a:lnTo>
                <a:lnTo>
                  <a:pt x="674008" y="210963"/>
                </a:lnTo>
                <a:lnTo>
                  <a:pt x="779491" y="130382"/>
                </a:lnTo>
                <a:lnTo>
                  <a:pt x="649108" y="130383"/>
                </a:lnTo>
                <a:close/>
                <a:moveTo>
                  <a:pt x="1046963" y="0"/>
                </a:moveTo>
                <a:lnTo>
                  <a:pt x="1006673" y="130383"/>
                </a:lnTo>
                <a:lnTo>
                  <a:pt x="876290" y="130382"/>
                </a:lnTo>
                <a:lnTo>
                  <a:pt x="981773" y="210963"/>
                </a:lnTo>
                <a:lnTo>
                  <a:pt x="941482" y="341345"/>
                </a:lnTo>
                <a:lnTo>
                  <a:pt x="1046963" y="260763"/>
                </a:lnTo>
                <a:lnTo>
                  <a:pt x="1152444" y="341345"/>
                </a:lnTo>
                <a:lnTo>
                  <a:pt x="1112153" y="210963"/>
                </a:lnTo>
                <a:lnTo>
                  <a:pt x="1217636" y="130382"/>
                </a:lnTo>
                <a:lnTo>
                  <a:pt x="1087253" y="130383"/>
                </a:lnTo>
                <a:close/>
                <a:moveTo>
                  <a:pt x="1485108" y="0"/>
                </a:moveTo>
                <a:lnTo>
                  <a:pt x="1444818" y="130383"/>
                </a:lnTo>
                <a:lnTo>
                  <a:pt x="1314435" y="130382"/>
                </a:lnTo>
                <a:lnTo>
                  <a:pt x="1419918" y="210963"/>
                </a:lnTo>
                <a:lnTo>
                  <a:pt x="1379627" y="341345"/>
                </a:lnTo>
                <a:lnTo>
                  <a:pt x="1485108" y="260763"/>
                </a:lnTo>
                <a:lnTo>
                  <a:pt x="1590589" y="341345"/>
                </a:lnTo>
                <a:lnTo>
                  <a:pt x="1550298" y="210963"/>
                </a:lnTo>
                <a:lnTo>
                  <a:pt x="1655781" y="130382"/>
                </a:lnTo>
                <a:lnTo>
                  <a:pt x="1525398" y="130383"/>
                </a:lnTo>
                <a:close/>
                <a:moveTo>
                  <a:pt x="1923253" y="0"/>
                </a:moveTo>
                <a:lnTo>
                  <a:pt x="1882963" y="130383"/>
                </a:lnTo>
                <a:lnTo>
                  <a:pt x="1752580" y="130382"/>
                </a:lnTo>
                <a:lnTo>
                  <a:pt x="1858063" y="210963"/>
                </a:lnTo>
                <a:lnTo>
                  <a:pt x="1817772" y="341345"/>
                </a:lnTo>
                <a:lnTo>
                  <a:pt x="1923253" y="260763"/>
                </a:lnTo>
                <a:lnTo>
                  <a:pt x="2028734" y="341345"/>
                </a:lnTo>
                <a:lnTo>
                  <a:pt x="1988443" y="210963"/>
                </a:lnTo>
                <a:lnTo>
                  <a:pt x="2093926" y="130382"/>
                </a:lnTo>
                <a:lnTo>
                  <a:pt x="1963543" y="130383"/>
                </a:lnTo>
                <a:close/>
                <a:moveTo>
                  <a:pt x="2361398" y="0"/>
                </a:moveTo>
                <a:lnTo>
                  <a:pt x="2321108" y="130383"/>
                </a:lnTo>
                <a:lnTo>
                  <a:pt x="2190725" y="130382"/>
                </a:lnTo>
                <a:lnTo>
                  <a:pt x="2296208" y="210963"/>
                </a:lnTo>
                <a:lnTo>
                  <a:pt x="2255917" y="341345"/>
                </a:lnTo>
                <a:lnTo>
                  <a:pt x="2361398" y="260763"/>
                </a:lnTo>
                <a:lnTo>
                  <a:pt x="2466879" y="341345"/>
                </a:lnTo>
                <a:lnTo>
                  <a:pt x="2426588" y="210963"/>
                </a:lnTo>
                <a:lnTo>
                  <a:pt x="2532071" y="130382"/>
                </a:lnTo>
                <a:lnTo>
                  <a:pt x="2401688" y="130383"/>
                </a:lnTo>
                <a:close/>
                <a:moveTo>
                  <a:pt x="2825895" y="0"/>
                </a:moveTo>
                <a:lnTo>
                  <a:pt x="2785605" y="130383"/>
                </a:lnTo>
                <a:lnTo>
                  <a:pt x="2655222" y="130382"/>
                </a:lnTo>
                <a:lnTo>
                  <a:pt x="2760705" y="210963"/>
                </a:lnTo>
                <a:lnTo>
                  <a:pt x="2720414" y="341345"/>
                </a:lnTo>
                <a:lnTo>
                  <a:pt x="2825895" y="260763"/>
                </a:lnTo>
                <a:lnTo>
                  <a:pt x="2931376" y="341345"/>
                </a:lnTo>
                <a:lnTo>
                  <a:pt x="2891085" y="210963"/>
                </a:lnTo>
                <a:lnTo>
                  <a:pt x="2996568" y="130382"/>
                </a:lnTo>
                <a:lnTo>
                  <a:pt x="2866185" y="130383"/>
                </a:lnTo>
                <a:close/>
                <a:moveTo>
                  <a:pt x="3264039" y="0"/>
                </a:moveTo>
                <a:lnTo>
                  <a:pt x="3223749" y="130383"/>
                </a:lnTo>
                <a:lnTo>
                  <a:pt x="3093366" y="130382"/>
                </a:lnTo>
                <a:lnTo>
                  <a:pt x="3198849" y="210963"/>
                </a:lnTo>
                <a:lnTo>
                  <a:pt x="3158558" y="341345"/>
                </a:lnTo>
                <a:lnTo>
                  <a:pt x="3264039" y="260763"/>
                </a:lnTo>
                <a:lnTo>
                  <a:pt x="3369520" y="341345"/>
                </a:lnTo>
                <a:lnTo>
                  <a:pt x="3329229" y="210963"/>
                </a:lnTo>
                <a:lnTo>
                  <a:pt x="3434712" y="130382"/>
                </a:lnTo>
                <a:lnTo>
                  <a:pt x="3304329" y="130383"/>
                </a:lnTo>
                <a:close/>
                <a:moveTo>
                  <a:pt x="3702184" y="0"/>
                </a:moveTo>
                <a:lnTo>
                  <a:pt x="3661894" y="130383"/>
                </a:lnTo>
                <a:lnTo>
                  <a:pt x="3531511" y="130382"/>
                </a:lnTo>
                <a:lnTo>
                  <a:pt x="3636994" y="210963"/>
                </a:lnTo>
                <a:lnTo>
                  <a:pt x="3596703" y="341345"/>
                </a:lnTo>
                <a:lnTo>
                  <a:pt x="3702184" y="260763"/>
                </a:lnTo>
                <a:lnTo>
                  <a:pt x="3807665" y="341345"/>
                </a:lnTo>
                <a:lnTo>
                  <a:pt x="3767374" y="210963"/>
                </a:lnTo>
                <a:lnTo>
                  <a:pt x="3872857" y="130382"/>
                </a:lnTo>
                <a:lnTo>
                  <a:pt x="3742474" y="13038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12" descr="说明: ECUT－横－ok"/>
          <p:cNvPicPr>
            <a:picLocks noChangeAspect="1"/>
          </p:cNvPicPr>
          <p:nvPr/>
        </p:nvPicPr>
        <p:blipFill>
          <a:blip r:embed="rId2"/>
          <a:srcRect t="-1011" r="75503"/>
          <a:stretch>
            <a:fillRect/>
          </a:stretch>
        </p:blipFill>
        <p:spPr>
          <a:xfrm>
            <a:off x="10438765" y="425450"/>
            <a:ext cx="1238250" cy="1269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2832021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95178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 descr="2"/>
          <p:cNvPicPr>
            <a:picLocks noChangeAspect="1"/>
          </p:cNvPicPr>
          <p:nvPr/>
        </p:nvPicPr>
        <p:blipFill>
          <a:blip r:embed="rId1"/>
          <a:srcRect r="21272" b="4992"/>
          <a:stretch>
            <a:fillRect/>
          </a:stretch>
        </p:blipFill>
        <p:spPr>
          <a:xfrm>
            <a:off x="231140" y="202565"/>
            <a:ext cx="5349875" cy="6489700"/>
          </a:xfrm>
          <a:prstGeom prst="homePlate">
            <a:avLst/>
          </a:prstGeom>
        </p:spPr>
      </p:pic>
      <p:sp>
        <p:nvSpPr>
          <p:cNvPr id="8" name="标题 1"/>
          <p:cNvSpPr txBox="1"/>
          <p:nvPr/>
        </p:nvSpPr>
        <p:spPr>
          <a:xfrm rot="8169237" flipH="1">
            <a:off x="2927893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9260" y="1694754"/>
            <a:ext cx="3234054" cy="135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48523" y="3494344"/>
            <a:ext cx="5735178" cy="228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4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charset="-122"/>
                <a:ea typeface="华文中宋" panose="02010600040101010101" charset="-122"/>
                <a:cs typeface="Source Han Sans" panose="020B0400000000000000" charset="-122"/>
                <a:sym typeface="+mn-ea"/>
              </a:rPr>
              <a:t>实现流程与成果展示</a:t>
            </a:r>
            <a:endParaRPr kumimoji="1" lang="zh-CN" altLang="en-US" sz="4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华文中宋" panose="02010600040101010101" charset="-122"/>
              <a:ea typeface="华文中宋" panose="02010600040101010101" charset="-122"/>
              <a:cs typeface="Source Han Sans" panose="020B0400000000000000" charset="-122"/>
            </a:endParaRPr>
          </a:p>
          <a:p>
            <a:pPr algn="r">
              <a:lnSpc>
                <a:spcPct val="130000"/>
              </a:lnSpc>
            </a:pPr>
            <a:endParaRPr kumimoji="1"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236525" y="1875570"/>
            <a:ext cx="603808" cy="575529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84049" y="591553"/>
            <a:ext cx="1896843" cy="2462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710984" y="6057658"/>
            <a:ext cx="3872857" cy="341345"/>
          </a:xfrm>
          <a:custGeom>
            <a:avLst/>
            <a:gdLst>
              <a:gd name="connsiteX0" fmla="*/ 170673 w 3872857"/>
              <a:gd name="connsiteY0" fmla="*/ 0 h 341345"/>
              <a:gd name="connsiteX1" fmla="*/ 130383 w 3872857"/>
              <a:gd name="connsiteY1" fmla="*/ 130383 h 341345"/>
              <a:gd name="connsiteX2" fmla="*/ 0 w 3872857"/>
              <a:gd name="connsiteY2" fmla="*/ 130382 h 341345"/>
              <a:gd name="connsiteX3" fmla="*/ 105483 w 3872857"/>
              <a:gd name="connsiteY3" fmla="*/ 210963 h 341345"/>
              <a:gd name="connsiteX4" fmla="*/ 65192 w 3872857"/>
              <a:gd name="connsiteY4" fmla="*/ 341345 h 341345"/>
              <a:gd name="connsiteX5" fmla="*/ 170673 w 3872857"/>
              <a:gd name="connsiteY5" fmla="*/ 260763 h 341345"/>
              <a:gd name="connsiteX6" fmla="*/ 276154 w 3872857"/>
              <a:gd name="connsiteY6" fmla="*/ 341345 h 341345"/>
              <a:gd name="connsiteX7" fmla="*/ 235863 w 3872857"/>
              <a:gd name="connsiteY7" fmla="*/ 210963 h 341345"/>
              <a:gd name="connsiteX8" fmla="*/ 341346 w 3872857"/>
              <a:gd name="connsiteY8" fmla="*/ 130382 h 341345"/>
              <a:gd name="connsiteX9" fmla="*/ 210963 w 3872857"/>
              <a:gd name="connsiteY9" fmla="*/ 130383 h 341345"/>
              <a:gd name="connsiteX10" fmla="*/ 608818 w 3872857"/>
              <a:gd name="connsiteY10" fmla="*/ 0 h 341345"/>
              <a:gd name="connsiteX11" fmla="*/ 568528 w 3872857"/>
              <a:gd name="connsiteY11" fmla="*/ 130383 h 341345"/>
              <a:gd name="connsiteX12" fmla="*/ 438145 w 3872857"/>
              <a:gd name="connsiteY12" fmla="*/ 130382 h 341345"/>
              <a:gd name="connsiteX13" fmla="*/ 543628 w 3872857"/>
              <a:gd name="connsiteY13" fmla="*/ 210963 h 341345"/>
              <a:gd name="connsiteX14" fmla="*/ 503337 w 3872857"/>
              <a:gd name="connsiteY14" fmla="*/ 341345 h 341345"/>
              <a:gd name="connsiteX15" fmla="*/ 608818 w 3872857"/>
              <a:gd name="connsiteY15" fmla="*/ 260763 h 341345"/>
              <a:gd name="connsiteX16" fmla="*/ 714299 w 3872857"/>
              <a:gd name="connsiteY16" fmla="*/ 341345 h 341345"/>
              <a:gd name="connsiteX17" fmla="*/ 674008 w 3872857"/>
              <a:gd name="connsiteY17" fmla="*/ 210963 h 341345"/>
              <a:gd name="connsiteX18" fmla="*/ 779491 w 3872857"/>
              <a:gd name="connsiteY18" fmla="*/ 130382 h 341345"/>
              <a:gd name="connsiteX19" fmla="*/ 649108 w 3872857"/>
              <a:gd name="connsiteY19" fmla="*/ 130383 h 341345"/>
              <a:gd name="connsiteX20" fmla="*/ 1046963 w 3872857"/>
              <a:gd name="connsiteY20" fmla="*/ 0 h 341345"/>
              <a:gd name="connsiteX21" fmla="*/ 1006673 w 3872857"/>
              <a:gd name="connsiteY21" fmla="*/ 130383 h 341345"/>
              <a:gd name="connsiteX22" fmla="*/ 876290 w 3872857"/>
              <a:gd name="connsiteY22" fmla="*/ 130382 h 341345"/>
              <a:gd name="connsiteX23" fmla="*/ 981773 w 3872857"/>
              <a:gd name="connsiteY23" fmla="*/ 210963 h 341345"/>
              <a:gd name="connsiteX24" fmla="*/ 941482 w 3872857"/>
              <a:gd name="connsiteY24" fmla="*/ 341345 h 341345"/>
              <a:gd name="connsiteX25" fmla="*/ 1046963 w 3872857"/>
              <a:gd name="connsiteY25" fmla="*/ 260763 h 341345"/>
              <a:gd name="connsiteX26" fmla="*/ 1152444 w 3872857"/>
              <a:gd name="connsiteY26" fmla="*/ 341345 h 341345"/>
              <a:gd name="connsiteX27" fmla="*/ 1112153 w 3872857"/>
              <a:gd name="connsiteY27" fmla="*/ 210963 h 341345"/>
              <a:gd name="connsiteX28" fmla="*/ 1217636 w 3872857"/>
              <a:gd name="connsiteY28" fmla="*/ 130382 h 341345"/>
              <a:gd name="connsiteX29" fmla="*/ 1087253 w 3872857"/>
              <a:gd name="connsiteY29" fmla="*/ 130383 h 341345"/>
              <a:gd name="connsiteX30" fmla="*/ 1485108 w 3872857"/>
              <a:gd name="connsiteY30" fmla="*/ 0 h 341345"/>
              <a:gd name="connsiteX31" fmla="*/ 1444818 w 3872857"/>
              <a:gd name="connsiteY31" fmla="*/ 130383 h 341345"/>
              <a:gd name="connsiteX32" fmla="*/ 1314435 w 3872857"/>
              <a:gd name="connsiteY32" fmla="*/ 130382 h 341345"/>
              <a:gd name="connsiteX33" fmla="*/ 1419918 w 3872857"/>
              <a:gd name="connsiteY33" fmla="*/ 210963 h 341345"/>
              <a:gd name="connsiteX34" fmla="*/ 1379627 w 3872857"/>
              <a:gd name="connsiteY34" fmla="*/ 341345 h 341345"/>
              <a:gd name="connsiteX35" fmla="*/ 1485108 w 3872857"/>
              <a:gd name="connsiteY35" fmla="*/ 260763 h 341345"/>
              <a:gd name="connsiteX36" fmla="*/ 1590589 w 3872857"/>
              <a:gd name="connsiteY36" fmla="*/ 341345 h 341345"/>
              <a:gd name="connsiteX37" fmla="*/ 1550298 w 3872857"/>
              <a:gd name="connsiteY37" fmla="*/ 210963 h 341345"/>
              <a:gd name="connsiteX38" fmla="*/ 1655781 w 3872857"/>
              <a:gd name="connsiteY38" fmla="*/ 130382 h 341345"/>
              <a:gd name="connsiteX39" fmla="*/ 1525398 w 3872857"/>
              <a:gd name="connsiteY39" fmla="*/ 130383 h 341345"/>
              <a:gd name="connsiteX40" fmla="*/ 1923253 w 3872857"/>
              <a:gd name="connsiteY40" fmla="*/ 0 h 341345"/>
              <a:gd name="connsiteX41" fmla="*/ 1882963 w 3872857"/>
              <a:gd name="connsiteY41" fmla="*/ 130383 h 341345"/>
              <a:gd name="connsiteX42" fmla="*/ 1752580 w 3872857"/>
              <a:gd name="connsiteY42" fmla="*/ 130382 h 341345"/>
              <a:gd name="connsiteX43" fmla="*/ 1858063 w 3872857"/>
              <a:gd name="connsiteY43" fmla="*/ 210963 h 341345"/>
              <a:gd name="connsiteX44" fmla="*/ 1817772 w 3872857"/>
              <a:gd name="connsiteY44" fmla="*/ 341345 h 341345"/>
              <a:gd name="connsiteX45" fmla="*/ 1923253 w 3872857"/>
              <a:gd name="connsiteY45" fmla="*/ 260763 h 341345"/>
              <a:gd name="connsiteX46" fmla="*/ 2028734 w 3872857"/>
              <a:gd name="connsiteY46" fmla="*/ 341345 h 341345"/>
              <a:gd name="connsiteX47" fmla="*/ 1988443 w 3872857"/>
              <a:gd name="connsiteY47" fmla="*/ 210963 h 341345"/>
              <a:gd name="connsiteX48" fmla="*/ 2093926 w 3872857"/>
              <a:gd name="connsiteY48" fmla="*/ 130382 h 341345"/>
              <a:gd name="connsiteX49" fmla="*/ 1963543 w 3872857"/>
              <a:gd name="connsiteY49" fmla="*/ 130383 h 341345"/>
              <a:gd name="connsiteX50" fmla="*/ 2361398 w 3872857"/>
              <a:gd name="connsiteY50" fmla="*/ 0 h 341345"/>
              <a:gd name="connsiteX51" fmla="*/ 2321108 w 3872857"/>
              <a:gd name="connsiteY51" fmla="*/ 130383 h 341345"/>
              <a:gd name="connsiteX52" fmla="*/ 2190725 w 3872857"/>
              <a:gd name="connsiteY52" fmla="*/ 130382 h 341345"/>
              <a:gd name="connsiteX53" fmla="*/ 2296208 w 3872857"/>
              <a:gd name="connsiteY53" fmla="*/ 210963 h 341345"/>
              <a:gd name="connsiteX54" fmla="*/ 2255917 w 3872857"/>
              <a:gd name="connsiteY54" fmla="*/ 341345 h 341345"/>
              <a:gd name="connsiteX55" fmla="*/ 2361398 w 3872857"/>
              <a:gd name="connsiteY55" fmla="*/ 260763 h 341345"/>
              <a:gd name="connsiteX56" fmla="*/ 2466879 w 3872857"/>
              <a:gd name="connsiteY56" fmla="*/ 341345 h 341345"/>
              <a:gd name="connsiteX57" fmla="*/ 2426588 w 3872857"/>
              <a:gd name="connsiteY57" fmla="*/ 210963 h 341345"/>
              <a:gd name="connsiteX58" fmla="*/ 2532071 w 3872857"/>
              <a:gd name="connsiteY58" fmla="*/ 130382 h 341345"/>
              <a:gd name="connsiteX59" fmla="*/ 2401688 w 3872857"/>
              <a:gd name="connsiteY59" fmla="*/ 130383 h 341345"/>
              <a:gd name="connsiteX60" fmla="*/ 2825895 w 3872857"/>
              <a:gd name="connsiteY60" fmla="*/ 0 h 341345"/>
              <a:gd name="connsiteX61" fmla="*/ 2785605 w 3872857"/>
              <a:gd name="connsiteY61" fmla="*/ 130383 h 341345"/>
              <a:gd name="connsiteX62" fmla="*/ 2655222 w 3872857"/>
              <a:gd name="connsiteY62" fmla="*/ 130382 h 341345"/>
              <a:gd name="connsiteX63" fmla="*/ 2760705 w 3872857"/>
              <a:gd name="connsiteY63" fmla="*/ 210963 h 341345"/>
              <a:gd name="connsiteX64" fmla="*/ 2720414 w 3872857"/>
              <a:gd name="connsiteY64" fmla="*/ 341345 h 341345"/>
              <a:gd name="connsiteX65" fmla="*/ 2825895 w 3872857"/>
              <a:gd name="connsiteY65" fmla="*/ 260763 h 341345"/>
              <a:gd name="connsiteX66" fmla="*/ 2931376 w 3872857"/>
              <a:gd name="connsiteY66" fmla="*/ 341345 h 341345"/>
              <a:gd name="connsiteX67" fmla="*/ 2891085 w 3872857"/>
              <a:gd name="connsiteY67" fmla="*/ 210963 h 341345"/>
              <a:gd name="connsiteX68" fmla="*/ 2996568 w 3872857"/>
              <a:gd name="connsiteY68" fmla="*/ 130382 h 341345"/>
              <a:gd name="connsiteX69" fmla="*/ 2866185 w 3872857"/>
              <a:gd name="connsiteY69" fmla="*/ 130383 h 341345"/>
              <a:gd name="connsiteX70" fmla="*/ 3264039 w 3872857"/>
              <a:gd name="connsiteY70" fmla="*/ 0 h 341345"/>
              <a:gd name="connsiteX71" fmla="*/ 3223749 w 3872857"/>
              <a:gd name="connsiteY71" fmla="*/ 130383 h 341345"/>
              <a:gd name="connsiteX72" fmla="*/ 3093366 w 3872857"/>
              <a:gd name="connsiteY72" fmla="*/ 130382 h 341345"/>
              <a:gd name="connsiteX73" fmla="*/ 3198849 w 3872857"/>
              <a:gd name="connsiteY73" fmla="*/ 210963 h 341345"/>
              <a:gd name="connsiteX74" fmla="*/ 3158558 w 3872857"/>
              <a:gd name="connsiteY74" fmla="*/ 341345 h 341345"/>
              <a:gd name="connsiteX75" fmla="*/ 3264039 w 3872857"/>
              <a:gd name="connsiteY75" fmla="*/ 260763 h 341345"/>
              <a:gd name="connsiteX76" fmla="*/ 3369520 w 3872857"/>
              <a:gd name="connsiteY76" fmla="*/ 341345 h 341345"/>
              <a:gd name="connsiteX77" fmla="*/ 3329229 w 3872857"/>
              <a:gd name="connsiteY77" fmla="*/ 210963 h 341345"/>
              <a:gd name="connsiteX78" fmla="*/ 3434712 w 3872857"/>
              <a:gd name="connsiteY78" fmla="*/ 130382 h 341345"/>
              <a:gd name="connsiteX79" fmla="*/ 3304329 w 3872857"/>
              <a:gd name="connsiteY79" fmla="*/ 130383 h 341345"/>
              <a:gd name="connsiteX80" fmla="*/ 3702184 w 3872857"/>
              <a:gd name="connsiteY80" fmla="*/ 0 h 341345"/>
              <a:gd name="connsiteX81" fmla="*/ 3661894 w 3872857"/>
              <a:gd name="connsiteY81" fmla="*/ 130383 h 341345"/>
              <a:gd name="connsiteX82" fmla="*/ 3531511 w 3872857"/>
              <a:gd name="connsiteY82" fmla="*/ 130382 h 341345"/>
              <a:gd name="connsiteX83" fmla="*/ 3636994 w 3872857"/>
              <a:gd name="connsiteY83" fmla="*/ 210963 h 341345"/>
              <a:gd name="connsiteX84" fmla="*/ 3596703 w 3872857"/>
              <a:gd name="connsiteY84" fmla="*/ 341345 h 341345"/>
              <a:gd name="connsiteX85" fmla="*/ 3702184 w 3872857"/>
              <a:gd name="connsiteY85" fmla="*/ 260763 h 341345"/>
              <a:gd name="connsiteX86" fmla="*/ 3807665 w 3872857"/>
              <a:gd name="connsiteY86" fmla="*/ 341345 h 341345"/>
              <a:gd name="connsiteX87" fmla="*/ 3767374 w 3872857"/>
              <a:gd name="connsiteY87" fmla="*/ 210963 h 341345"/>
              <a:gd name="connsiteX88" fmla="*/ 3872857 w 3872857"/>
              <a:gd name="connsiteY88" fmla="*/ 130382 h 341345"/>
              <a:gd name="connsiteX89" fmla="*/ 3742474 w 3872857"/>
              <a:gd name="connsiteY89" fmla="*/ 130383 h 341345"/>
            </a:gdLst>
            <a:ahLst/>
            <a:cxnLst/>
            <a:rect l="l" t="t" r="r" b="b"/>
            <a:pathLst>
              <a:path w="3872857" h="341345">
                <a:moveTo>
                  <a:pt x="170673" y="0"/>
                </a:moveTo>
                <a:lnTo>
                  <a:pt x="130383" y="130383"/>
                </a:lnTo>
                <a:lnTo>
                  <a:pt x="0" y="130382"/>
                </a:lnTo>
                <a:lnTo>
                  <a:pt x="105483" y="210963"/>
                </a:lnTo>
                <a:lnTo>
                  <a:pt x="65192" y="341345"/>
                </a:lnTo>
                <a:lnTo>
                  <a:pt x="170673" y="260763"/>
                </a:lnTo>
                <a:lnTo>
                  <a:pt x="276154" y="341345"/>
                </a:lnTo>
                <a:lnTo>
                  <a:pt x="235863" y="210963"/>
                </a:lnTo>
                <a:lnTo>
                  <a:pt x="341346" y="130382"/>
                </a:lnTo>
                <a:lnTo>
                  <a:pt x="210963" y="130383"/>
                </a:lnTo>
                <a:close/>
                <a:moveTo>
                  <a:pt x="608818" y="0"/>
                </a:moveTo>
                <a:lnTo>
                  <a:pt x="568528" y="130383"/>
                </a:lnTo>
                <a:lnTo>
                  <a:pt x="438145" y="130382"/>
                </a:lnTo>
                <a:lnTo>
                  <a:pt x="543628" y="210963"/>
                </a:lnTo>
                <a:lnTo>
                  <a:pt x="503337" y="341345"/>
                </a:lnTo>
                <a:lnTo>
                  <a:pt x="608818" y="260763"/>
                </a:lnTo>
                <a:lnTo>
                  <a:pt x="714299" y="341345"/>
                </a:lnTo>
                <a:lnTo>
                  <a:pt x="674008" y="210963"/>
                </a:lnTo>
                <a:lnTo>
                  <a:pt x="779491" y="130382"/>
                </a:lnTo>
                <a:lnTo>
                  <a:pt x="649108" y="130383"/>
                </a:lnTo>
                <a:close/>
                <a:moveTo>
                  <a:pt x="1046963" y="0"/>
                </a:moveTo>
                <a:lnTo>
                  <a:pt x="1006673" y="130383"/>
                </a:lnTo>
                <a:lnTo>
                  <a:pt x="876290" y="130382"/>
                </a:lnTo>
                <a:lnTo>
                  <a:pt x="981773" y="210963"/>
                </a:lnTo>
                <a:lnTo>
                  <a:pt x="941482" y="341345"/>
                </a:lnTo>
                <a:lnTo>
                  <a:pt x="1046963" y="260763"/>
                </a:lnTo>
                <a:lnTo>
                  <a:pt x="1152444" y="341345"/>
                </a:lnTo>
                <a:lnTo>
                  <a:pt x="1112153" y="210963"/>
                </a:lnTo>
                <a:lnTo>
                  <a:pt x="1217636" y="130382"/>
                </a:lnTo>
                <a:lnTo>
                  <a:pt x="1087253" y="130383"/>
                </a:lnTo>
                <a:close/>
                <a:moveTo>
                  <a:pt x="1485108" y="0"/>
                </a:moveTo>
                <a:lnTo>
                  <a:pt x="1444818" y="130383"/>
                </a:lnTo>
                <a:lnTo>
                  <a:pt x="1314435" y="130382"/>
                </a:lnTo>
                <a:lnTo>
                  <a:pt x="1419918" y="210963"/>
                </a:lnTo>
                <a:lnTo>
                  <a:pt x="1379627" y="341345"/>
                </a:lnTo>
                <a:lnTo>
                  <a:pt x="1485108" y="260763"/>
                </a:lnTo>
                <a:lnTo>
                  <a:pt x="1590589" y="341345"/>
                </a:lnTo>
                <a:lnTo>
                  <a:pt x="1550298" y="210963"/>
                </a:lnTo>
                <a:lnTo>
                  <a:pt x="1655781" y="130382"/>
                </a:lnTo>
                <a:lnTo>
                  <a:pt x="1525398" y="130383"/>
                </a:lnTo>
                <a:close/>
                <a:moveTo>
                  <a:pt x="1923253" y="0"/>
                </a:moveTo>
                <a:lnTo>
                  <a:pt x="1882963" y="130383"/>
                </a:lnTo>
                <a:lnTo>
                  <a:pt x="1752580" y="130382"/>
                </a:lnTo>
                <a:lnTo>
                  <a:pt x="1858063" y="210963"/>
                </a:lnTo>
                <a:lnTo>
                  <a:pt x="1817772" y="341345"/>
                </a:lnTo>
                <a:lnTo>
                  <a:pt x="1923253" y="260763"/>
                </a:lnTo>
                <a:lnTo>
                  <a:pt x="2028734" y="341345"/>
                </a:lnTo>
                <a:lnTo>
                  <a:pt x="1988443" y="210963"/>
                </a:lnTo>
                <a:lnTo>
                  <a:pt x="2093926" y="130382"/>
                </a:lnTo>
                <a:lnTo>
                  <a:pt x="1963543" y="130383"/>
                </a:lnTo>
                <a:close/>
                <a:moveTo>
                  <a:pt x="2361398" y="0"/>
                </a:moveTo>
                <a:lnTo>
                  <a:pt x="2321108" y="130383"/>
                </a:lnTo>
                <a:lnTo>
                  <a:pt x="2190725" y="130382"/>
                </a:lnTo>
                <a:lnTo>
                  <a:pt x="2296208" y="210963"/>
                </a:lnTo>
                <a:lnTo>
                  <a:pt x="2255917" y="341345"/>
                </a:lnTo>
                <a:lnTo>
                  <a:pt x="2361398" y="260763"/>
                </a:lnTo>
                <a:lnTo>
                  <a:pt x="2466879" y="341345"/>
                </a:lnTo>
                <a:lnTo>
                  <a:pt x="2426588" y="210963"/>
                </a:lnTo>
                <a:lnTo>
                  <a:pt x="2532071" y="130382"/>
                </a:lnTo>
                <a:lnTo>
                  <a:pt x="2401688" y="130383"/>
                </a:lnTo>
                <a:close/>
                <a:moveTo>
                  <a:pt x="2825895" y="0"/>
                </a:moveTo>
                <a:lnTo>
                  <a:pt x="2785605" y="130383"/>
                </a:lnTo>
                <a:lnTo>
                  <a:pt x="2655222" y="130382"/>
                </a:lnTo>
                <a:lnTo>
                  <a:pt x="2760705" y="210963"/>
                </a:lnTo>
                <a:lnTo>
                  <a:pt x="2720414" y="341345"/>
                </a:lnTo>
                <a:lnTo>
                  <a:pt x="2825895" y="260763"/>
                </a:lnTo>
                <a:lnTo>
                  <a:pt x="2931376" y="341345"/>
                </a:lnTo>
                <a:lnTo>
                  <a:pt x="2891085" y="210963"/>
                </a:lnTo>
                <a:lnTo>
                  <a:pt x="2996568" y="130382"/>
                </a:lnTo>
                <a:lnTo>
                  <a:pt x="2866185" y="130383"/>
                </a:lnTo>
                <a:close/>
                <a:moveTo>
                  <a:pt x="3264039" y="0"/>
                </a:moveTo>
                <a:lnTo>
                  <a:pt x="3223749" y="130383"/>
                </a:lnTo>
                <a:lnTo>
                  <a:pt x="3093366" y="130382"/>
                </a:lnTo>
                <a:lnTo>
                  <a:pt x="3198849" y="210963"/>
                </a:lnTo>
                <a:lnTo>
                  <a:pt x="3158558" y="341345"/>
                </a:lnTo>
                <a:lnTo>
                  <a:pt x="3264039" y="260763"/>
                </a:lnTo>
                <a:lnTo>
                  <a:pt x="3369520" y="341345"/>
                </a:lnTo>
                <a:lnTo>
                  <a:pt x="3329229" y="210963"/>
                </a:lnTo>
                <a:lnTo>
                  <a:pt x="3434712" y="130382"/>
                </a:lnTo>
                <a:lnTo>
                  <a:pt x="3304329" y="130383"/>
                </a:lnTo>
                <a:close/>
                <a:moveTo>
                  <a:pt x="3702184" y="0"/>
                </a:moveTo>
                <a:lnTo>
                  <a:pt x="3661894" y="130383"/>
                </a:lnTo>
                <a:lnTo>
                  <a:pt x="3531511" y="130382"/>
                </a:lnTo>
                <a:lnTo>
                  <a:pt x="3636994" y="210963"/>
                </a:lnTo>
                <a:lnTo>
                  <a:pt x="3596703" y="341345"/>
                </a:lnTo>
                <a:lnTo>
                  <a:pt x="3702184" y="260763"/>
                </a:lnTo>
                <a:lnTo>
                  <a:pt x="3807665" y="341345"/>
                </a:lnTo>
                <a:lnTo>
                  <a:pt x="3767374" y="210963"/>
                </a:lnTo>
                <a:lnTo>
                  <a:pt x="3872857" y="130382"/>
                </a:lnTo>
                <a:lnTo>
                  <a:pt x="3742474" y="13038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12" descr="说明: ECUT－横－ok"/>
          <p:cNvPicPr>
            <a:picLocks noChangeAspect="1"/>
          </p:cNvPicPr>
          <p:nvPr/>
        </p:nvPicPr>
        <p:blipFill>
          <a:blip r:embed="rId2"/>
          <a:srcRect t="-1011" r="75503"/>
          <a:stretch>
            <a:fillRect/>
          </a:stretch>
        </p:blipFill>
        <p:spPr>
          <a:xfrm>
            <a:off x="10507345" y="316865"/>
            <a:ext cx="1238250" cy="1269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/>
          <p:nvPr/>
        </p:nvSpPr>
        <p:spPr>
          <a:xfrm rot="2798372" flipH="1">
            <a:off x="1635912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6648" flipH="1" flipV="1">
            <a:off x="1754776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5407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62946" y="1710510"/>
            <a:ext cx="2373596" cy="67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健康分析测试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490079" y="2419594"/>
            <a:ext cx="741073" cy="74118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1431290"/>
            <a:ext cx="5267960" cy="400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55" y="2510155"/>
            <a:ext cx="33432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996305" y="2903220"/>
            <a:ext cx="1612265" cy="257810"/>
          </a:xfrm>
          <a:prstGeom prst="rect">
            <a:avLst/>
          </a:prstGeom>
          <a:solidFill>
            <a:schemeClr val="bg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产生权重文件</a:t>
            </a:r>
            <a:endParaRPr kumimoji="1"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996305" y="3146425"/>
            <a:ext cx="1842770" cy="401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38705" y="1431290"/>
            <a:ext cx="1807845" cy="475615"/>
          </a:xfrm>
          <a:prstGeom prst="rect">
            <a:avLst/>
          </a:prstGeom>
          <a:noFill/>
          <a:ln w="25400" cap="sq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en-US" altLang="zh-CN" sz="1400">
              <a:ln w="12700">
                <a:noFill/>
              </a:ln>
              <a:solidFill>
                <a:srgbClr val="FF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58690" y="275590"/>
            <a:ext cx="3399790" cy="50355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运行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main_train.py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模型训练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62946" y="1710510"/>
            <a:ext cx="2373596" cy="67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健康分析测试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490079" y="2419594"/>
            <a:ext cx="741073" cy="74118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" y="965200"/>
            <a:ext cx="5274310" cy="402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5" y="4986020"/>
            <a:ext cx="5271770" cy="170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490" y="965200"/>
            <a:ext cx="4478020" cy="257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490" y="3581400"/>
            <a:ext cx="4478020" cy="29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右箭头 5"/>
          <p:cNvSpPr/>
          <p:nvPr/>
        </p:nvSpPr>
        <p:spPr>
          <a:xfrm>
            <a:off x="5868035" y="3275965"/>
            <a:ext cx="1189990" cy="5505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34920" y="965200"/>
            <a:ext cx="1236980" cy="475615"/>
          </a:xfrm>
          <a:prstGeom prst="rect">
            <a:avLst/>
          </a:prstGeom>
          <a:noFill/>
          <a:ln w="25400" cap="sq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en-US" altLang="zh-CN" sz="1400">
              <a:ln w="12700">
                <a:noFill/>
              </a:ln>
              <a:solidFill>
                <a:srgbClr val="FF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8035" y="2787015"/>
            <a:ext cx="1057910" cy="488950"/>
          </a:xfrm>
          <a:prstGeom prst="rect">
            <a:avLst/>
          </a:prstGeom>
          <a:solidFill>
            <a:schemeClr val="bg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zh-CN" alt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87925" y="275590"/>
            <a:ext cx="2950845" cy="50355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</a:pP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运行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test.py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进行舌体分割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62946" y="1710510"/>
            <a:ext cx="2373596" cy="67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健康分析测试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490079" y="2419594"/>
            <a:ext cx="741073" cy="74118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58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740" y="652145"/>
            <a:ext cx="3870960" cy="250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3375025"/>
            <a:ext cx="3771265" cy="290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465" y="1941830"/>
            <a:ext cx="5262245" cy="3439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右箭头 3"/>
          <p:cNvSpPr/>
          <p:nvPr/>
        </p:nvSpPr>
        <p:spPr>
          <a:xfrm>
            <a:off x="4639945" y="3451225"/>
            <a:ext cx="1007745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12360" y="652145"/>
            <a:ext cx="6102350" cy="875030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运行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comparison.py: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将测试图像与预测结果图像合并在一起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,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以便于进行对比保存到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compare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目录下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1780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62946" y="1710510"/>
            <a:ext cx="2373596" cy="67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健康分析测试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490079" y="2419594"/>
            <a:ext cx="741073" cy="74118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47870" y="275590"/>
            <a:ext cx="4001135" cy="50355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</a:pP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运行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run.py: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加载模型，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输出结果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pic>
        <p:nvPicPr>
          <p:cNvPr id="950" name="图片 1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885" y="841375"/>
            <a:ext cx="4227195" cy="2611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5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95" y="893445"/>
            <a:ext cx="3026410" cy="26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3514725"/>
            <a:ext cx="4227830" cy="3188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795" y="3896995"/>
            <a:ext cx="3023235" cy="2326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右箭头 4"/>
          <p:cNvSpPr/>
          <p:nvPr/>
        </p:nvSpPr>
        <p:spPr>
          <a:xfrm>
            <a:off x="6044565" y="2066925"/>
            <a:ext cx="1007745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6044565" y="4898390"/>
            <a:ext cx="1007745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1780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62946" y="1710510"/>
            <a:ext cx="2373596" cy="67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健康分析测试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490079" y="2419594"/>
            <a:ext cx="741073" cy="74118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302260"/>
            <a:ext cx="8401685" cy="63442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094480" y="231140"/>
            <a:ext cx="4001135" cy="50355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通过</a:t>
            </a:r>
            <a:r>
              <a:rPr kumimoji="1"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WebUI</a:t>
            </a:r>
            <a:r>
              <a:rPr kumimoji="1"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实现</a:t>
            </a:r>
            <a:r>
              <a:rPr kumimoji="1"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可视化操作</a:t>
            </a:r>
            <a:endParaRPr kumimoji="1"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04815" y="15343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62946" y="1710510"/>
            <a:ext cx="2373596" cy="67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健康分析测试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571994" y="2596124"/>
            <a:ext cx="741073" cy="74118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5"/>
          <p:cNvPicPr>
            <a:picLocks noChangeAspect="1"/>
          </p:cNvPicPr>
          <p:nvPr/>
        </p:nvPicPr>
        <p:blipFill>
          <a:blip r:embed="rId1"/>
          <a:srcRect l="1161" t="33637" r="77007" b="8992"/>
          <a:stretch>
            <a:fillRect/>
          </a:stretch>
        </p:blipFill>
        <p:spPr>
          <a:xfrm>
            <a:off x="231140" y="1109345"/>
            <a:ext cx="3890645" cy="4485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16710" y="1403350"/>
            <a:ext cx="1236980" cy="523875"/>
          </a:xfrm>
          <a:prstGeom prst="rect">
            <a:avLst/>
          </a:prstGeom>
          <a:solidFill>
            <a:schemeClr val="bg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上传图像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50000" b="498"/>
          <a:stretch>
            <a:fillRect/>
          </a:stretch>
        </p:blipFill>
        <p:spPr>
          <a:xfrm>
            <a:off x="4269740" y="1109345"/>
            <a:ext cx="4244975" cy="44589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754245" y="231140"/>
            <a:ext cx="2683510" cy="50355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成果展示</a:t>
            </a:r>
            <a:endParaRPr kumimoji="1"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310890" y="3102610"/>
            <a:ext cx="1067435" cy="45593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910" y="4476750"/>
            <a:ext cx="2095500" cy="195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5"/>
          <p:cNvPicPr>
            <a:picLocks noChangeAspect="1"/>
          </p:cNvPicPr>
          <p:nvPr/>
        </p:nvPicPr>
        <p:blipFill>
          <a:blip r:embed="rId1"/>
          <a:srcRect t="311" r="50286"/>
          <a:stretch>
            <a:fillRect/>
          </a:stretch>
        </p:blipFill>
        <p:spPr>
          <a:xfrm>
            <a:off x="8839200" y="1108710"/>
            <a:ext cx="3103880" cy="36080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右箭头 8"/>
          <p:cNvSpPr/>
          <p:nvPr/>
        </p:nvSpPr>
        <p:spPr>
          <a:xfrm>
            <a:off x="8115935" y="3102610"/>
            <a:ext cx="1067435" cy="45593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74055" y="1403350"/>
            <a:ext cx="1236980" cy="523875"/>
          </a:xfrm>
          <a:prstGeom prst="rect">
            <a:avLst/>
          </a:prstGeom>
          <a:solidFill>
            <a:schemeClr val="bg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终端分析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30765" y="1403350"/>
            <a:ext cx="1236980" cy="523875"/>
          </a:xfrm>
          <a:prstGeom prst="rect">
            <a:avLst/>
          </a:prstGeom>
          <a:solidFill>
            <a:schemeClr val="bg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返回结果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63275" y="5095875"/>
            <a:ext cx="979805" cy="428625"/>
          </a:xfrm>
          <a:prstGeom prst="rect">
            <a:avLst/>
          </a:prstGeom>
          <a:noFill/>
          <a:ln w="25400" cap="sq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sz="1000">
                <a:ln w="12700">
                  <a:noFill/>
                </a:ln>
                <a:solidFill>
                  <a:srgbClr val="FF0000">
                    <a:alpha val="100000"/>
                  </a:srgbClr>
                </a:solidFill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专家检测</a:t>
            </a:r>
            <a:r>
              <a:rPr kumimoji="1" lang="zh-CN" altLang="en-US" sz="1000">
                <a:ln w="12700">
                  <a:noFill/>
                </a:ln>
                <a:solidFill>
                  <a:srgbClr val="FF0000">
                    <a:alpha val="100000"/>
                  </a:srgbClr>
                </a:solidFill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结果</a:t>
            </a:r>
            <a:endParaRPr kumimoji="1" lang="zh-CN" altLang="en-US" sz="1000">
              <a:ln w="12700">
                <a:noFill/>
              </a:ln>
              <a:solidFill>
                <a:srgbClr val="FF0000">
                  <a:alpha val="100000"/>
                </a:srgbClr>
              </a:solidFill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9050020" y="5628640"/>
            <a:ext cx="571500" cy="462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790555" y="3621405"/>
            <a:ext cx="1325245" cy="455930"/>
          </a:xfrm>
          <a:prstGeom prst="rect">
            <a:avLst/>
          </a:prstGeom>
          <a:noFill/>
          <a:ln w="25400" cap="sq">
            <a:solidFill>
              <a:srgbClr val="000000">
                <a:alpha val="0"/>
              </a:srgbClr>
            </a:solidFill>
            <a:miter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zh-CN" altLang="en-US" sz="1000" b="1">
                <a:ln w="12700">
                  <a:noFill/>
                </a:ln>
                <a:solidFill>
                  <a:srgbClr val="FF000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Source Han Sans CN Bold" panose="020B0800000000000000" charset="-122"/>
                <a:sym typeface="+mn-ea"/>
              </a:rPr>
              <a:t>程序预测结果</a:t>
            </a:r>
            <a:endParaRPr kumimoji="1" lang="zh-CN" altLang="en-US" sz="1000" b="1">
              <a:ln w="12700">
                <a:noFill/>
              </a:ln>
              <a:solidFill>
                <a:srgbClr val="FF0000">
                  <a:alpha val="100000"/>
                </a:srgbClr>
              </a:solidFill>
              <a:latin typeface="仿宋" panose="02010609060101010101" charset="-122"/>
              <a:ea typeface="仿宋" panose="02010609060101010101" charset="-122"/>
              <a:cs typeface="Source Han Sans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2832021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95178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 descr="2"/>
          <p:cNvPicPr>
            <a:picLocks noChangeAspect="1"/>
          </p:cNvPicPr>
          <p:nvPr/>
        </p:nvPicPr>
        <p:blipFill>
          <a:blip r:embed="rId1"/>
          <a:srcRect r="21272" b="4992"/>
          <a:stretch>
            <a:fillRect/>
          </a:stretch>
        </p:blipFill>
        <p:spPr>
          <a:xfrm>
            <a:off x="231140" y="183515"/>
            <a:ext cx="5349875" cy="6489700"/>
          </a:xfrm>
          <a:prstGeom prst="homePlate">
            <a:avLst/>
          </a:prstGeom>
        </p:spPr>
      </p:pic>
      <p:sp>
        <p:nvSpPr>
          <p:cNvPr id="6" name="标题 1"/>
          <p:cNvSpPr txBox="1"/>
          <p:nvPr/>
        </p:nvSpPr>
        <p:spPr>
          <a:xfrm rot="2798372" flipH="1">
            <a:off x="1635912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6648" flipH="1" flipV="1">
            <a:off x="1754776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69237" flipH="1">
            <a:off x="2927893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9260" y="1694754"/>
            <a:ext cx="3234054" cy="135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120838" y="3186369"/>
            <a:ext cx="5735178" cy="228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30000"/>
              </a:lnSpc>
            </a:pPr>
            <a:r>
              <a:rPr kumimoji="1" lang="en-US" altLang="zh-CN" sz="6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总结与展望</a:t>
            </a:r>
            <a:endParaRPr kumimoji="1" lang="en-US" altLang="zh-CN" sz="6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ource Han Sans CN Regular" panose="020B0A00000000000000" charset="-122"/>
              <a:ea typeface="Source Han Sans CN Regular" panose="020B0A00000000000000" charset="-122"/>
              <a:cs typeface="Source Han Sans CN Regular" panose="020B0A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236525" y="1875570"/>
            <a:ext cx="603808" cy="575529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84049" y="591553"/>
            <a:ext cx="1896843" cy="2462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710984" y="6057658"/>
            <a:ext cx="3872857" cy="341345"/>
          </a:xfrm>
          <a:custGeom>
            <a:avLst/>
            <a:gdLst>
              <a:gd name="connsiteX0" fmla="*/ 170673 w 3872857"/>
              <a:gd name="connsiteY0" fmla="*/ 0 h 341345"/>
              <a:gd name="connsiteX1" fmla="*/ 130383 w 3872857"/>
              <a:gd name="connsiteY1" fmla="*/ 130383 h 341345"/>
              <a:gd name="connsiteX2" fmla="*/ 0 w 3872857"/>
              <a:gd name="connsiteY2" fmla="*/ 130382 h 341345"/>
              <a:gd name="connsiteX3" fmla="*/ 105483 w 3872857"/>
              <a:gd name="connsiteY3" fmla="*/ 210963 h 341345"/>
              <a:gd name="connsiteX4" fmla="*/ 65192 w 3872857"/>
              <a:gd name="connsiteY4" fmla="*/ 341345 h 341345"/>
              <a:gd name="connsiteX5" fmla="*/ 170673 w 3872857"/>
              <a:gd name="connsiteY5" fmla="*/ 260763 h 341345"/>
              <a:gd name="connsiteX6" fmla="*/ 276154 w 3872857"/>
              <a:gd name="connsiteY6" fmla="*/ 341345 h 341345"/>
              <a:gd name="connsiteX7" fmla="*/ 235863 w 3872857"/>
              <a:gd name="connsiteY7" fmla="*/ 210963 h 341345"/>
              <a:gd name="connsiteX8" fmla="*/ 341346 w 3872857"/>
              <a:gd name="connsiteY8" fmla="*/ 130382 h 341345"/>
              <a:gd name="connsiteX9" fmla="*/ 210963 w 3872857"/>
              <a:gd name="connsiteY9" fmla="*/ 130383 h 341345"/>
              <a:gd name="connsiteX10" fmla="*/ 608818 w 3872857"/>
              <a:gd name="connsiteY10" fmla="*/ 0 h 341345"/>
              <a:gd name="connsiteX11" fmla="*/ 568528 w 3872857"/>
              <a:gd name="connsiteY11" fmla="*/ 130383 h 341345"/>
              <a:gd name="connsiteX12" fmla="*/ 438145 w 3872857"/>
              <a:gd name="connsiteY12" fmla="*/ 130382 h 341345"/>
              <a:gd name="connsiteX13" fmla="*/ 543628 w 3872857"/>
              <a:gd name="connsiteY13" fmla="*/ 210963 h 341345"/>
              <a:gd name="connsiteX14" fmla="*/ 503337 w 3872857"/>
              <a:gd name="connsiteY14" fmla="*/ 341345 h 341345"/>
              <a:gd name="connsiteX15" fmla="*/ 608818 w 3872857"/>
              <a:gd name="connsiteY15" fmla="*/ 260763 h 341345"/>
              <a:gd name="connsiteX16" fmla="*/ 714299 w 3872857"/>
              <a:gd name="connsiteY16" fmla="*/ 341345 h 341345"/>
              <a:gd name="connsiteX17" fmla="*/ 674008 w 3872857"/>
              <a:gd name="connsiteY17" fmla="*/ 210963 h 341345"/>
              <a:gd name="connsiteX18" fmla="*/ 779491 w 3872857"/>
              <a:gd name="connsiteY18" fmla="*/ 130382 h 341345"/>
              <a:gd name="connsiteX19" fmla="*/ 649108 w 3872857"/>
              <a:gd name="connsiteY19" fmla="*/ 130383 h 341345"/>
              <a:gd name="connsiteX20" fmla="*/ 1046963 w 3872857"/>
              <a:gd name="connsiteY20" fmla="*/ 0 h 341345"/>
              <a:gd name="connsiteX21" fmla="*/ 1006673 w 3872857"/>
              <a:gd name="connsiteY21" fmla="*/ 130383 h 341345"/>
              <a:gd name="connsiteX22" fmla="*/ 876290 w 3872857"/>
              <a:gd name="connsiteY22" fmla="*/ 130382 h 341345"/>
              <a:gd name="connsiteX23" fmla="*/ 981773 w 3872857"/>
              <a:gd name="connsiteY23" fmla="*/ 210963 h 341345"/>
              <a:gd name="connsiteX24" fmla="*/ 941482 w 3872857"/>
              <a:gd name="connsiteY24" fmla="*/ 341345 h 341345"/>
              <a:gd name="connsiteX25" fmla="*/ 1046963 w 3872857"/>
              <a:gd name="connsiteY25" fmla="*/ 260763 h 341345"/>
              <a:gd name="connsiteX26" fmla="*/ 1152444 w 3872857"/>
              <a:gd name="connsiteY26" fmla="*/ 341345 h 341345"/>
              <a:gd name="connsiteX27" fmla="*/ 1112153 w 3872857"/>
              <a:gd name="connsiteY27" fmla="*/ 210963 h 341345"/>
              <a:gd name="connsiteX28" fmla="*/ 1217636 w 3872857"/>
              <a:gd name="connsiteY28" fmla="*/ 130382 h 341345"/>
              <a:gd name="connsiteX29" fmla="*/ 1087253 w 3872857"/>
              <a:gd name="connsiteY29" fmla="*/ 130383 h 341345"/>
              <a:gd name="connsiteX30" fmla="*/ 1485108 w 3872857"/>
              <a:gd name="connsiteY30" fmla="*/ 0 h 341345"/>
              <a:gd name="connsiteX31" fmla="*/ 1444818 w 3872857"/>
              <a:gd name="connsiteY31" fmla="*/ 130383 h 341345"/>
              <a:gd name="connsiteX32" fmla="*/ 1314435 w 3872857"/>
              <a:gd name="connsiteY32" fmla="*/ 130382 h 341345"/>
              <a:gd name="connsiteX33" fmla="*/ 1419918 w 3872857"/>
              <a:gd name="connsiteY33" fmla="*/ 210963 h 341345"/>
              <a:gd name="connsiteX34" fmla="*/ 1379627 w 3872857"/>
              <a:gd name="connsiteY34" fmla="*/ 341345 h 341345"/>
              <a:gd name="connsiteX35" fmla="*/ 1485108 w 3872857"/>
              <a:gd name="connsiteY35" fmla="*/ 260763 h 341345"/>
              <a:gd name="connsiteX36" fmla="*/ 1590589 w 3872857"/>
              <a:gd name="connsiteY36" fmla="*/ 341345 h 341345"/>
              <a:gd name="connsiteX37" fmla="*/ 1550298 w 3872857"/>
              <a:gd name="connsiteY37" fmla="*/ 210963 h 341345"/>
              <a:gd name="connsiteX38" fmla="*/ 1655781 w 3872857"/>
              <a:gd name="connsiteY38" fmla="*/ 130382 h 341345"/>
              <a:gd name="connsiteX39" fmla="*/ 1525398 w 3872857"/>
              <a:gd name="connsiteY39" fmla="*/ 130383 h 341345"/>
              <a:gd name="connsiteX40" fmla="*/ 1923253 w 3872857"/>
              <a:gd name="connsiteY40" fmla="*/ 0 h 341345"/>
              <a:gd name="connsiteX41" fmla="*/ 1882963 w 3872857"/>
              <a:gd name="connsiteY41" fmla="*/ 130383 h 341345"/>
              <a:gd name="connsiteX42" fmla="*/ 1752580 w 3872857"/>
              <a:gd name="connsiteY42" fmla="*/ 130382 h 341345"/>
              <a:gd name="connsiteX43" fmla="*/ 1858063 w 3872857"/>
              <a:gd name="connsiteY43" fmla="*/ 210963 h 341345"/>
              <a:gd name="connsiteX44" fmla="*/ 1817772 w 3872857"/>
              <a:gd name="connsiteY44" fmla="*/ 341345 h 341345"/>
              <a:gd name="connsiteX45" fmla="*/ 1923253 w 3872857"/>
              <a:gd name="connsiteY45" fmla="*/ 260763 h 341345"/>
              <a:gd name="connsiteX46" fmla="*/ 2028734 w 3872857"/>
              <a:gd name="connsiteY46" fmla="*/ 341345 h 341345"/>
              <a:gd name="connsiteX47" fmla="*/ 1988443 w 3872857"/>
              <a:gd name="connsiteY47" fmla="*/ 210963 h 341345"/>
              <a:gd name="connsiteX48" fmla="*/ 2093926 w 3872857"/>
              <a:gd name="connsiteY48" fmla="*/ 130382 h 341345"/>
              <a:gd name="connsiteX49" fmla="*/ 1963543 w 3872857"/>
              <a:gd name="connsiteY49" fmla="*/ 130383 h 341345"/>
              <a:gd name="connsiteX50" fmla="*/ 2361398 w 3872857"/>
              <a:gd name="connsiteY50" fmla="*/ 0 h 341345"/>
              <a:gd name="connsiteX51" fmla="*/ 2321108 w 3872857"/>
              <a:gd name="connsiteY51" fmla="*/ 130383 h 341345"/>
              <a:gd name="connsiteX52" fmla="*/ 2190725 w 3872857"/>
              <a:gd name="connsiteY52" fmla="*/ 130382 h 341345"/>
              <a:gd name="connsiteX53" fmla="*/ 2296208 w 3872857"/>
              <a:gd name="connsiteY53" fmla="*/ 210963 h 341345"/>
              <a:gd name="connsiteX54" fmla="*/ 2255917 w 3872857"/>
              <a:gd name="connsiteY54" fmla="*/ 341345 h 341345"/>
              <a:gd name="connsiteX55" fmla="*/ 2361398 w 3872857"/>
              <a:gd name="connsiteY55" fmla="*/ 260763 h 341345"/>
              <a:gd name="connsiteX56" fmla="*/ 2466879 w 3872857"/>
              <a:gd name="connsiteY56" fmla="*/ 341345 h 341345"/>
              <a:gd name="connsiteX57" fmla="*/ 2426588 w 3872857"/>
              <a:gd name="connsiteY57" fmla="*/ 210963 h 341345"/>
              <a:gd name="connsiteX58" fmla="*/ 2532071 w 3872857"/>
              <a:gd name="connsiteY58" fmla="*/ 130382 h 341345"/>
              <a:gd name="connsiteX59" fmla="*/ 2401688 w 3872857"/>
              <a:gd name="connsiteY59" fmla="*/ 130383 h 341345"/>
              <a:gd name="connsiteX60" fmla="*/ 2825895 w 3872857"/>
              <a:gd name="connsiteY60" fmla="*/ 0 h 341345"/>
              <a:gd name="connsiteX61" fmla="*/ 2785605 w 3872857"/>
              <a:gd name="connsiteY61" fmla="*/ 130383 h 341345"/>
              <a:gd name="connsiteX62" fmla="*/ 2655222 w 3872857"/>
              <a:gd name="connsiteY62" fmla="*/ 130382 h 341345"/>
              <a:gd name="connsiteX63" fmla="*/ 2760705 w 3872857"/>
              <a:gd name="connsiteY63" fmla="*/ 210963 h 341345"/>
              <a:gd name="connsiteX64" fmla="*/ 2720414 w 3872857"/>
              <a:gd name="connsiteY64" fmla="*/ 341345 h 341345"/>
              <a:gd name="connsiteX65" fmla="*/ 2825895 w 3872857"/>
              <a:gd name="connsiteY65" fmla="*/ 260763 h 341345"/>
              <a:gd name="connsiteX66" fmla="*/ 2931376 w 3872857"/>
              <a:gd name="connsiteY66" fmla="*/ 341345 h 341345"/>
              <a:gd name="connsiteX67" fmla="*/ 2891085 w 3872857"/>
              <a:gd name="connsiteY67" fmla="*/ 210963 h 341345"/>
              <a:gd name="connsiteX68" fmla="*/ 2996568 w 3872857"/>
              <a:gd name="connsiteY68" fmla="*/ 130382 h 341345"/>
              <a:gd name="connsiteX69" fmla="*/ 2866185 w 3872857"/>
              <a:gd name="connsiteY69" fmla="*/ 130383 h 341345"/>
              <a:gd name="connsiteX70" fmla="*/ 3264039 w 3872857"/>
              <a:gd name="connsiteY70" fmla="*/ 0 h 341345"/>
              <a:gd name="connsiteX71" fmla="*/ 3223749 w 3872857"/>
              <a:gd name="connsiteY71" fmla="*/ 130383 h 341345"/>
              <a:gd name="connsiteX72" fmla="*/ 3093366 w 3872857"/>
              <a:gd name="connsiteY72" fmla="*/ 130382 h 341345"/>
              <a:gd name="connsiteX73" fmla="*/ 3198849 w 3872857"/>
              <a:gd name="connsiteY73" fmla="*/ 210963 h 341345"/>
              <a:gd name="connsiteX74" fmla="*/ 3158558 w 3872857"/>
              <a:gd name="connsiteY74" fmla="*/ 341345 h 341345"/>
              <a:gd name="connsiteX75" fmla="*/ 3264039 w 3872857"/>
              <a:gd name="connsiteY75" fmla="*/ 260763 h 341345"/>
              <a:gd name="connsiteX76" fmla="*/ 3369520 w 3872857"/>
              <a:gd name="connsiteY76" fmla="*/ 341345 h 341345"/>
              <a:gd name="connsiteX77" fmla="*/ 3329229 w 3872857"/>
              <a:gd name="connsiteY77" fmla="*/ 210963 h 341345"/>
              <a:gd name="connsiteX78" fmla="*/ 3434712 w 3872857"/>
              <a:gd name="connsiteY78" fmla="*/ 130382 h 341345"/>
              <a:gd name="connsiteX79" fmla="*/ 3304329 w 3872857"/>
              <a:gd name="connsiteY79" fmla="*/ 130383 h 341345"/>
              <a:gd name="connsiteX80" fmla="*/ 3702184 w 3872857"/>
              <a:gd name="connsiteY80" fmla="*/ 0 h 341345"/>
              <a:gd name="connsiteX81" fmla="*/ 3661894 w 3872857"/>
              <a:gd name="connsiteY81" fmla="*/ 130383 h 341345"/>
              <a:gd name="connsiteX82" fmla="*/ 3531511 w 3872857"/>
              <a:gd name="connsiteY82" fmla="*/ 130382 h 341345"/>
              <a:gd name="connsiteX83" fmla="*/ 3636994 w 3872857"/>
              <a:gd name="connsiteY83" fmla="*/ 210963 h 341345"/>
              <a:gd name="connsiteX84" fmla="*/ 3596703 w 3872857"/>
              <a:gd name="connsiteY84" fmla="*/ 341345 h 341345"/>
              <a:gd name="connsiteX85" fmla="*/ 3702184 w 3872857"/>
              <a:gd name="connsiteY85" fmla="*/ 260763 h 341345"/>
              <a:gd name="connsiteX86" fmla="*/ 3807665 w 3872857"/>
              <a:gd name="connsiteY86" fmla="*/ 341345 h 341345"/>
              <a:gd name="connsiteX87" fmla="*/ 3767374 w 3872857"/>
              <a:gd name="connsiteY87" fmla="*/ 210963 h 341345"/>
              <a:gd name="connsiteX88" fmla="*/ 3872857 w 3872857"/>
              <a:gd name="connsiteY88" fmla="*/ 130382 h 341345"/>
              <a:gd name="connsiteX89" fmla="*/ 3742474 w 3872857"/>
              <a:gd name="connsiteY89" fmla="*/ 130383 h 341345"/>
            </a:gdLst>
            <a:ahLst/>
            <a:cxnLst/>
            <a:rect l="l" t="t" r="r" b="b"/>
            <a:pathLst>
              <a:path w="3872857" h="341345">
                <a:moveTo>
                  <a:pt x="170673" y="0"/>
                </a:moveTo>
                <a:lnTo>
                  <a:pt x="130383" y="130383"/>
                </a:lnTo>
                <a:lnTo>
                  <a:pt x="0" y="130382"/>
                </a:lnTo>
                <a:lnTo>
                  <a:pt x="105483" y="210963"/>
                </a:lnTo>
                <a:lnTo>
                  <a:pt x="65192" y="341345"/>
                </a:lnTo>
                <a:lnTo>
                  <a:pt x="170673" y="260763"/>
                </a:lnTo>
                <a:lnTo>
                  <a:pt x="276154" y="341345"/>
                </a:lnTo>
                <a:lnTo>
                  <a:pt x="235863" y="210963"/>
                </a:lnTo>
                <a:lnTo>
                  <a:pt x="341346" y="130382"/>
                </a:lnTo>
                <a:lnTo>
                  <a:pt x="210963" y="130383"/>
                </a:lnTo>
                <a:close/>
                <a:moveTo>
                  <a:pt x="608818" y="0"/>
                </a:moveTo>
                <a:lnTo>
                  <a:pt x="568528" y="130383"/>
                </a:lnTo>
                <a:lnTo>
                  <a:pt x="438145" y="130382"/>
                </a:lnTo>
                <a:lnTo>
                  <a:pt x="543628" y="210963"/>
                </a:lnTo>
                <a:lnTo>
                  <a:pt x="503337" y="341345"/>
                </a:lnTo>
                <a:lnTo>
                  <a:pt x="608818" y="260763"/>
                </a:lnTo>
                <a:lnTo>
                  <a:pt x="714299" y="341345"/>
                </a:lnTo>
                <a:lnTo>
                  <a:pt x="674008" y="210963"/>
                </a:lnTo>
                <a:lnTo>
                  <a:pt x="779491" y="130382"/>
                </a:lnTo>
                <a:lnTo>
                  <a:pt x="649108" y="130383"/>
                </a:lnTo>
                <a:close/>
                <a:moveTo>
                  <a:pt x="1046963" y="0"/>
                </a:moveTo>
                <a:lnTo>
                  <a:pt x="1006673" y="130383"/>
                </a:lnTo>
                <a:lnTo>
                  <a:pt x="876290" y="130382"/>
                </a:lnTo>
                <a:lnTo>
                  <a:pt x="981773" y="210963"/>
                </a:lnTo>
                <a:lnTo>
                  <a:pt x="941482" y="341345"/>
                </a:lnTo>
                <a:lnTo>
                  <a:pt x="1046963" y="260763"/>
                </a:lnTo>
                <a:lnTo>
                  <a:pt x="1152444" y="341345"/>
                </a:lnTo>
                <a:lnTo>
                  <a:pt x="1112153" y="210963"/>
                </a:lnTo>
                <a:lnTo>
                  <a:pt x="1217636" y="130382"/>
                </a:lnTo>
                <a:lnTo>
                  <a:pt x="1087253" y="130383"/>
                </a:lnTo>
                <a:close/>
                <a:moveTo>
                  <a:pt x="1485108" y="0"/>
                </a:moveTo>
                <a:lnTo>
                  <a:pt x="1444818" y="130383"/>
                </a:lnTo>
                <a:lnTo>
                  <a:pt x="1314435" y="130382"/>
                </a:lnTo>
                <a:lnTo>
                  <a:pt x="1419918" y="210963"/>
                </a:lnTo>
                <a:lnTo>
                  <a:pt x="1379627" y="341345"/>
                </a:lnTo>
                <a:lnTo>
                  <a:pt x="1485108" y="260763"/>
                </a:lnTo>
                <a:lnTo>
                  <a:pt x="1590589" y="341345"/>
                </a:lnTo>
                <a:lnTo>
                  <a:pt x="1550298" y="210963"/>
                </a:lnTo>
                <a:lnTo>
                  <a:pt x="1655781" y="130382"/>
                </a:lnTo>
                <a:lnTo>
                  <a:pt x="1525398" y="130383"/>
                </a:lnTo>
                <a:close/>
                <a:moveTo>
                  <a:pt x="1923253" y="0"/>
                </a:moveTo>
                <a:lnTo>
                  <a:pt x="1882963" y="130383"/>
                </a:lnTo>
                <a:lnTo>
                  <a:pt x="1752580" y="130382"/>
                </a:lnTo>
                <a:lnTo>
                  <a:pt x="1858063" y="210963"/>
                </a:lnTo>
                <a:lnTo>
                  <a:pt x="1817772" y="341345"/>
                </a:lnTo>
                <a:lnTo>
                  <a:pt x="1923253" y="260763"/>
                </a:lnTo>
                <a:lnTo>
                  <a:pt x="2028734" y="341345"/>
                </a:lnTo>
                <a:lnTo>
                  <a:pt x="1988443" y="210963"/>
                </a:lnTo>
                <a:lnTo>
                  <a:pt x="2093926" y="130382"/>
                </a:lnTo>
                <a:lnTo>
                  <a:pt x="1963543" y="130383"/>
                </a:lnTo>
                <a:close/>
                <a:moveTo>
                  <a:pt x="2361398" y="0"/>
                </a:moveTo>
                <a:lnTo>
                  <a:pt x="2321108" y="130383"/>
                </a:lnTo>
                <a:lnTo>
                  <a:pt x="2190725" y="130382"/>
                </a:lnTo>
                <a:lnTo>
                  <a:pt x="2296208" y="210963"/>
                </a:lnTo>
                <a:lnTo>
                  <a:pt x="2255917" y="341345"/>
                </a:lnTo>
                <a:lnTo>
                  <a:pt x="2361398" y="260763"/>
                </a:lnTo>
                <a:lnTo>
                  <a:pt x="2466879" y="341345"/>
                </a:lnTo>
                <a:lnTo>
                  <a:pt x="2426588" y="210963"/>
                </a:lnTo>
                <a:lnTo>
                  <a:pt x="2532071" y="130382"/>
                </a:lnTo>
                <a:lnTo>
                  <a:pt x="2401688" y="130383"/>
                </a:lnTo>
                <a:close/>
                <a:moveTo>
                  <a:pt x="2825895" y="0"/>
                </a:moveTo>
                <a:lnTo>
                  <a:pt x="2785605" y="130383"/>
                </a:lnTo>
                <a:lnTo>
                  <a:pt x="2655222" y="130382"/>
                </a:lnTo>
                <a:lnTo>
                  <a:pt x="2760705" y="210963"/>
                </a:lnTo>
                <a:lnTo>
                  <a:pt x="2720414" y="341345"/>
                </a:lnTo>
                <a:lnTo>
                  <a:pt x="2825895" y="260763"/>
                </a:lnTo>
                <a:lnTo>
                  <a:pt x="2931376" y="341345"/>
                </a:lnTo>
                <a:lnTo>
                  <a:pt x="2891085" y="210963"/>
                </a:lnTo>
                <a:lnTo>
                  <a:pt x="2996568" y="130382"/>
                </a:lnTo>
                <a:lnTo>
                  <a:pt x="2866185" y="130383"/>
                </a:lnTo>
                <a:close/>
                <a:moveTo>
                  <a:pt x="3264039" y="0"/>
                </a:moveTo>
                <a:lnTo>
                  <a:pt x="3223749" y="130383"/>
                </a:lnTo>
                <a:lnTo>
                  <a:pt x="3093366" y="130382"/>
                </a:lnTo>
                <a:lnTo>
                  <a:pt x="3198849" y="210963"/>
                </a:lnTo>
                <a:lnTo>
                  <a:pt x="3158558" y="341345"/>
                </a:lnTo>
                <a:lnTo>
                  <a:pt x="3264039" y="260763"/>
                </a:lnTo>
                <a:lnTo>
                  <a:pt x="3369520" y="341345"/>
                </a:lnTo>
                <a:lnTo>
                  <a:pt x="3329229" y="210963"/>
                </a:lnTo>
                <a:lnTo>
                  <a:pt x="3434712" y="130382"/>
                </a:lnTo>
                <a:lnTo>
                  <a:pt x="3304329" y="130383"/>
                </a:lnTo>
                <a:close/>
                <a:moveTo>
                  <a:pt x="3702184" y="0"/>
                </a:moveTo>
                <a:lnTo>
                  <a:pt x="3661894" y="130383"/>
                </a:lnTo>
                <a:lnTo>
                  <a:pt x="3531511" y="130382"/>
                </a:lnTo>
                <a:lnTo>
                  <a:pt x="3636994" y="210963"/>
                </a:lnTo>
                <a:lnTo>
                  <a:pt x="3596703" y="341345"/>
                </a:lnTo>
                <a:lnTo>
                  <a:pt x="3702184" y="260763"/>
                </a:lnTo>
                <a:lnTo>
                  <a:pt x="3807665" y="341345"/>
                </a:lnTo>
                <a:lnTo>
                  <a:pt x="3767374" y="210963"/>
                </a:lnTo>
                <a:lnTo>
                  <a:pt x="3872857" y="130382"/>
                </a:lnTo>
                <a:lnTo>
                  <a:pt x="3742474" y="13038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12" descr="说明: ECUT－横－ok"/>
          <p:cNvPicPr>
            <a:picLocks noChangeAspect="1"/>
          </p:cNvPicPr>
          <p:nvPr/>
        </p:nvPicPr>
        <p:blipFill>
          <a:blip r:embed="rId2"/>
          <a:srcRect t="-1011" r="75503"/>
          <a:stretch>
            <a:fillRect/>
          </a:stretch>
        </p:blipFill>
        <p:spPr>
          <a:xfrm>
            <a:off x="10445750" y="473075"/>
            <a:ext cx="1238250" cy="1269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1182067" y="1130300"/>
            <a:ext cx="4619309" cy="4999038"/>
          </a:xfrm>
          <a:prstGeom prst="roundRect">
            <a:avLst>
              <a:gd name="adj" fmla="val 3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 rot="19741494">
            <a:off x="2931996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 rot="18364987">
            <a:off x="2925593" y="13719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6394484" y="1130300"/>
            <a:ext cx="4619309" cy="4999038"/>
          </a:xfrm>
          <a:prstGeom prst="roundRect">
            <a:avLst>
              <a:gd name="adj" fmla="val 434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 rot="18364987">
            <a:off x="8141870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 rot="7564987">
            <a:off x="8141870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 rot="7564987">
            <a:off x="2912894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1339558" y="2630645"/>
            <a:ext cx="4271206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B8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技术互补与全链条覆盖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1339559" y="3468299"/>
            <a:ext cx="4271205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</a:rPr>
              <a:t>开发工程师负责模型开发与应用逻辑，数据工程师管理数据与评估模型，测试工程师确保系统稳定可靠。
团队成员各司其职，技术互补，实现从模型开发到测试的全链条覆盖。</a:t>
            </a:r>
            <a:endParaRPr kumimoji="1" lang="en-US" altLang="zh-CN" sz="1400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</a:endParaRPr>
          </a:p>
        </p:txBody>
      </p:sp>
      <p:cxnSp>
        <p:nvCxnSpPr>
          <p:cNvPr id="13" name="标题 1"/>
          <p:cNvCxnSpPr/>
          <p:nvPr>
            <p:custDataLst>
              <p:tags r:id="rId10"/>
            </p:custDataLst>
          </p:nvPr>
        </p:nvCxnSpPr>
        <p:spPr>
          <a:xfrm>
            <a:off x="1382857" y="3372043"/>
            <a:ext cx="4184609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6568535" y="2630645"/>
            <a:ext cx="4271206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B8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系统性能与用户体验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 rot="19741494">
            <a:off x="8144413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6568536" y="3468299"/>
            <a:ext cx="4271205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ea typeface="+mn-lt"/>
                <a:cs typeface="+mn-lt"/>
              </a:rPr>
              <a:t>系统运行稳定，舌体分割精度高，健康分析结果准确。
用户反馈良好，界面简洁易用，操作流程清晰，结果呈现直观。</a:t>
            </a:r>
            <a:endParaRPr kumimoji="1" lang="en-US" altLang="zh-CN" sz="1400">
              <a:ln w="12700">
                <a:noFill/>
              </a:ln>
              <a:solidFill>
                <a:srgbClr val="00B050">
                  <a:alpha val="100000"/>
                </a:srgbClr>
              </a:solidFill>
              <a:ea typeface="+mn-lt"/>
              <a:cs typeface="+mn-lt"/>
            </a:endParaRPr>
          </a:p>
        </p:txBody>
      </p:sp>
      <p:cxnSp>
        <p:nvCxnSpPr>
          <p:cNvPr id="17" name="标题 1"/>
          <p:cNvCxnSpPr/>
          <p:nvPr>
            <p:custDataLst>
              <p:tags r:id="rId14"/>
            </p:custDataLst>
          </p:nvPr>
        </p:nvCxnSpPr>
        <p:spPr>
          <a:xfrm>
            <a:off x="6706896" y="3372043"/>
            <a:ext cx="3994484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>
            <a:off x="8323069" y="15658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6"/>
            </p:custDataLst>
          </p:nvPr>
        </p:nvSpPr>
        <p:spPr>
          <a:xfrm flipH="1" flipV="1">
            <a:off x="8510901" y="1759890"/>
            <a:ext cx="386474" cy="374006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7"/>
            </p:custDataLst>
          </p:nvPr>
        </p:nvSpPr>
        <p:spPr>
          <a:xfrm>
            <a:off x="3094093" y="15785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8"/>
            </p:custDataLst>
          </p:nvPr>
        </p:nvSpPr>
        <p:spPr>
          <a:xfrm>
            <a:off x="3281351" y="1784872"/>
            <a:ext cx="387621" cy="35142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项目成果与优势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2851073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8" name="图片 27" descr="2"/>
          <p:cNvPicPr>
            <a:picLocks noChangeAspect="1"/>
          </p:cNvPicPr>
          <p:nvPr/>
        </p:nvPicPr>
        <p:blipFill>
          <a:blip r:embed="rId1"/>
          <a:srcRect r="21272" b="4992"/>
          <a:stretch>
            <a:fillRect/>
          </a:stretch>
        </p:blipFill>
        <p:spPr>
          <a:xfrm flipH="1">
            <a:off x="6597650" y="202565"/>
            <a:ext cx="5363210" cy="6489700"/>
          </a:xfrm>
          <a:prstGeom prst="homePlate">
            <a:avLst/>
          </a:prstGeom>
        </p:spPr>
      </p:pic>
      <p:sp>
        <p:nvSpPr>
          <p:cNvPr id="6" name="标题 1"/>
          <p:cNvSpPr txBox="1"/>
          <p:nvPr/>
        </p:nvSpPr>
        <p:spPr>
          <a:xfrm rot="18801628">
            <a:off x="6228676" y="1228621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3233352" flipV="1">
            <a:off x="5525748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3430763">
            <a:off x="9050377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0863" y="2001888"/>
            <a:ext cx="3381191" cy="9504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549E39">
                        <a:alpha val="100000"/>
                      </a:srgbClr>
                    </a:gs>
                    <a:gs pos="89000">
                      <a:srgbClr val="DBEFD4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9633" y="3575351"/>
            <a:ext cx="5879118" cy="17158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3215742" y="2054036"/>
            <a:ext cx="496582" cy="473325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83615" y="4004945"/>
            <a:ext cx="8246745" cy="1835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15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谢谢大家!</a:t>
            </a:r>
            <a:endParaRPr kumimoji="1" lang="en-US" altLang="zh-CN" sz="115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ource Han Sans CN Regular" panose="020B0A00000000000000" charset="-122"/>
              <a:ea typeface="Source Han Sans CN Regular" panose="020B0A00000000000000" charset="-122"/>
              <a:cs typeface="Source Han Sans CN Regular" panose="020B0A00000000000000" charset="-122"/>
            </a:endParaRPr>
          </a:p>
        </p:txBody>
      </p:sp>
      <p:pic>
        <p:nvPicPr>
          <p:cNvPr id="24" name="图片 12" descr="说明: ECUT－横－ok"/>
          <p:cNvPicPr>
            <a:picLocks noChangeAspect="1"/>
          </p:cNvPicPr>
          <p:nvPr/>
        </p:nvPicPr>
        <p:blipFill>
          <a:blip r:embed="rId2"/>
          <a:srcRect t="-1011" r="75503"/>
          <a:stretch>
            <a:fillRect/>
          </a:stretch>
        </p:blipFill>
        <p:spPr>
          <a:xfrm>
            <a:off x="669925" y="476250"/>
            <a:ext cx="1238250" cy="1269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1908283" y="749036"/>
            <a:ext cx="4001301" cy="539411"/>
          </a:xfrm>
          <a:custGeom>
            <a:avLst/>
            <a:gdLst>
              <a:gd name="connsiteX0" fmla="*/ 3731596 w 4001301"/>
              <a:gd name="connsiteY0" fmla="*/ 0 h 539411"/>
              <a:gd name="connsiteX1" fmla="*/ 3795264 w 4001301"/>
              <a:gd name="connsiteY1" fmla="*/ 206038 h 539411"/>
              <a:gd name="connsiteX2" fmla="*/ 4001301 w 4001301"/>
              <a:gd name="connsiteY2" fmla="*/ 206037 h 539411"/>
              <a:gd name="connsiteX3" fmla="*/ 3834613 w 4001301"/>
              <a:gd name="connsiteY3" fmla="*/ 333374 h 539411"/>
              <a:gd name="connsiteX4" fmla="*/ 3898283 w 4001301"/>
              <a:gd name="connsiteY4" fmla="*/ 539411 h 539411"/>
              <a:gd name="connsiteX5" fmla="*/ 3731596 w 4001301"/>
              <a:gd name="connsiteY5" fmla="*/ 412071 h 539411"/>
              <a:gd name="connsiteX6" fmla="*/ 3564909 w 4001301"/>
              <a:gd name="connsiteY6" fmla="*/ 539411 h 539411"/>
              <a:gd name="connsiteX7" fmla="*/ 3628579 w 4001301"/>
              <a:gd name="connsiteY7" fmla="*/ 333374 h 539411"/>
              <a:gd name="connsiteX8" fmla="*/ 3461891 w 4001301"/>
              <a:gd name="connsiteY8" fmla="*/ 206037 h 539411"/>
              <a:gd name="connsiteX9" fmla="*/ 3667928 w 4001301"/>
              <a:gd name="connsiteY9" fmla="*/ 206038 h 539411"/>
              <a:gd name="connsiteX10" fmla="*/ 3039217 w 4001301"/>
              <a:gd name="connsiteY10" fmla="*/ 0 h 539411"/>
              <a:gd name="connsiteX11" fmla="*/ 3102885 w 4001301"/>
              <a:gd name="connsiteY11" fmla="*/ 206038 h 539411"/>
              <a:gd name="connsiteX12" fmla="*/ 3308922 w 4001301"/>
              <a:gd name="connsiteY12" fmla="*/ 206037 h 539411"/>
              <a:gd name="connsiteX13" fmla="*/ 3142234 w 4001301"/>
              <a:gd name="connsiteY13" fmla="*/ 333374 h 539411"/>
              <a:gd name="connsiteX14" fmla="*/ 3205904 w 4001301"/>
              <a:gd name="connsiteY14" fmla="*/ 539411 h 539411"/>
              <a:gd name="connsiteX15" fmla="*/ 3039217 w 4001301"/>
              <a:gd name="connsiteY15" fmla="*/ 412071 h 539411"/>
              <a:gd name="connsiteX16" fmla="*/ 2872530 w 4001301"/>
              <a:gd name="connsiteY16" fmla="*/ 539411 h 539411"/>
              <a:gd name="connsiteX17" fmla="*/ 2936200 w 4001301"/>
              <a:gd name="connsiteY17" fmla="*/ 333374 h 539411"/>
              <a:gd name="connsiteX18" fmla="*/ 2769512 w 4001301"/>
              <a:gd name="connsiteY18" fmla="*/ 206037 h 539411"/>
              <a:gd name="connsiteX19" fmla="*/ 2975549 w 4001301"/>
              <a:gd name="connsiteY19" fmla="*/ 206038 h 539411"/>
              <a:gd name="connsiteX20" fmla="*/ 2346838 w 4001301"/>
              <a:gd name="connsiteY20" fmla="*/ 0 h 539411"/>
              <a:gd name="connsiteX21" fmla="*/ 2410506 w 4001301"/>
              <a:gd name="connsiteY21" fmla="*/ 206038 h 539411"/>
              <a:gd name="connsiteX22" fmla="*/ 2616543 w 4001301"/>
              <a:gd name="connsiteY22" fmla="*/ 206037 h 539411"/>
              <a:gd name="connsiteX23" fmla="*/ 2449855 w 4001301"/>
              <a:gd name="connsiteY23" fmla="*/ 333374 h 539411"/>
              <a:gd name="connsiteX24" fmla="*/ 2513525 w 4001301"/>
              <a:gd name="connsiteY24" fmla="*/ 539411 h 539411"/>
              <a:gd name="connsiteX25" fmla="*/ 2346838 w 4001301"/>
              <a:gd name="connsiteY25" fmla="*/ 412071 h 539411"/>
              <a:gd name="connsiteX26" fmla="*/ 2180151 w 4001301"/>
              <a:gd name="connsiteY26" fmla="*/ 539411 h 539411"/>
              <a:gd name="connsiteX27" fmla="*/ 2243821 w 4001301"/>
              <a:gd name="connsiteY27" fmla="*/ 333374 h 539411"/>
              <a:gd name="connsiteX28" fmla="*/ 2077133 w 4001301"/>
              <a:gd name="connsiteY28" fmla="*/ 206037 h 539411"/>
              <a:gd name="connsiteX29" fmla="*/ 2283170 w 4001301"/>
              <a:gd name="connsiteY29" fmla="*/ 206038 h 539411"/>
              <a:gd name="connsiteX30" fmla="*/ 1654460 w 4001301"/>
              <a:gd name="connsiteY30" fmla="*/ 0 h 539411"/>
              <a:gd name="connsiteX31" fmla="*/ 1718128 w 4001301"/>
              <a:gd name="connsiteY31" fmla="*/ 206038 h 539411"/>
              <a:gd name="connsiteX32" fmla="*/ 1924165 w 4001301"/>
              <a:gd name="connsiteY32" fmla="*/ 206037 h 539411"/>
              <a:gd name="connsiteX33" fmla="*/ 1757477 w 4001301"/>
              <a:gd name="connsiteY33" fmla="*/ 333374 h 539411"/>
              <a:gd name="connsiteX34" fmla="*/ 1821147 w 4001301"/>
              <a:gd name="connsiteY34" fmla="*/ 539411 h 539411"/>
              <a:gd name="connsiteX35" fmla="*/ 1654460 w 4001301"/>
              <a:gd name="connsiteY35" fmla="*/ 412071 h 539411"/>
              <a:gd name="connsiteX36" fmla="*/ 1487773 w 4001301"/>
              <a:gd name="connsiteY36" fmla="*/ 539411 h 539411"/>
              <a:gd name="connsiteX37" fmla="*/ 1551443 w 4001301"/>
              <a:gd name="connsiteY37" fmla="*/ 333374 h 539411"/>
              <a:gd name="connsiteX38" fmla="*/ 1384755 w 4001301"/>
              <a:gd name="connsiteY38" fmla="*/ 206037 h 539411"/>
              <a:gd name="connsiteX39" fmla="*/ 1590792 w 4001301"/>
              <a:gd name="connsiteY39" fmla="*/ 206038 h 539411"/>
              <a:gd name="connsiteX40" fmla="*/ 962082 w 4001301"/>
              <a:gd name="connsiteY40" fmla="*/ 0 h 539411"/>
              <a:gd name="connsiteX41" fmla="*/ 1025750 w 4001301"/>
              <a:gd name="connsiteY41" fmla="*/ 206038 h 539411"/>
              <a:gd name="connsiteX42" fmla="*/ 1231787 w 4001301"/>
              <a:gd name="connsiteY42" fmla="*/ 206037 h 539411"/>
              <a:gd name="connsiteX43" fmla="*/ 1065099 w 4001301"/>
              <a:gd name="connsiteY43" fmla="*/ 333374 h 539411"/>
              <a:gd name="connsiteX44" fmla="*/ 1128769 w 4001301"/>
              <a:gd name="connsiteY44" fmla="*/ 539411 h 539411"/>
              <a:gd name="connsiteX45" fmla="*/ 962082 w 4001301"/>
              <a:gd name="connsiteY45" fmla="*/ 412071 h 539411"/>
              <a:gd name="connsiteX46" fmla="*/ 795395 w 4001301"/>
              <a:gd name="connsiteY46" fmla="*/ 539411 h 539411"/>
              <a:gd name="connsiteX47" fmla="*/ 859065 w 4001301"/>
              <a:gd name="connsiteY47" fmla="*/ 333374 h 539411"/>
              <a:gd name="connsiteX48" fmla="*/ 692377 w 4001301"/>
              <a:gd name="connsiteY48" fmla="*/ 206037 h 539411"/>
              <a:gd name="connsiteX49" fmla="*/ 898414 w 4001301"/>
              <a:gd name="connsiteY49" fmla="*/ 206038 h 539411"/>
              <a:gd name="connsiteX50" fmla="*/ 269704 w 4001301"/>
              <a:gd name="connsiteY50" fmla="*/ 0 h 539411"/>
              <a:gd name="connsiteX51" fmla="*/ 333372 w 4001301"/>
              <a:gd name="connsiteY51" fmla="*/ 206038 h 539411"/>
              <a:gd name="connsiteX52" fmla="*/ 539409 w 4001301"/>
              <a:gd name="connsiteY52" fmla="*/ 206037 h 539411"/>
              <a:gd name="connsiteX53" fmla="*/ 372721 w 4001301"/>
              <a:gd name="connsiteY53" fmla="*/ 333374 h 539411"/>
              <a:gd name="connsiteX54" fmla="*/ 436391 w 4001301"/>
              <a:gd name="connsiteY54" fmla="*/ 539411 h 539411"/>
              <a:gd name="connsiteX55" fmla="*/ 269704 w 4001301"/>
              <a:gd name="connsiteY55" fmla="*/ 412071 h 539411"/>
              <a:gd name="connsiteX56" fmla="*/ 103017 w 4001301"/>
              <a:gd name="connsiteY56" fmla="*/ 539411 h 539411"/>
              <a:gd name="connsiteX57" fmla="*/ 166687 w 4001301"/>
              <a:gd name="connsiteY57" fmla="*/ 333374 h 539411"/>
              <a:gd name="connsiteX58" fmla="*/ 0 w 4001301"/>
              <a:gd name="connsiteY58" fmla="*/ 206037 h 539411"/>
              <a:gd name="connsiteX59" fmla="*/ 206036 w 4001301"/>
              <a:gd name="connsiteY59" fmla="*/ 206038 h 539411"/>
            </a:gdLst>
            <a:ahLst/>
            <a:cxnLst/>
            <a:rect l="l" t="t" r="r" b="b"/>
            <a:pathLst>
              <a:path w="4001301" h="539411">
                <a:moveTo>
                  <a:pt x="3731596" y="0"/>
                </a:moveTo>
                <a:lnTo>
                  <a:pt x="3795264" y="206038"/>
                </a:lnTo>
                <a:lnTo>
                  <a:pt x="4001301" y="206037"/>
                </a:lnTo>
                <a:lnTo>
                  <a:pt x="3834613" y="333374"/>
                </a:lnTo>
                <a:lnTo>
                  <a:pt x="3898283" y="539411"/>
                </a:lnTo>
                <a:lnTo>
                  <a:pt x="3731596" y="412071"/>
                </a:lnTo>
                <a:lnTo>
                  <a:pt x="3564909" y="539411"/>
                </a:lnTo>
                <a:lnTo>
                  <a:pt x="3628579" y="333374"/>
                </a:lnTo>
                <a:lnTo>
                  <a:pt x="3461891" y="206037"/>
                </a:lnTo>
                <a:lnTo>
                  <a:pt x="3667928" y="206038"/>
                </a:lnTo>
                <a:close/>
                <a:moveTo>
                  <a:pt x="3039217" y="0"/>
                </a:moveTo>
                <a:lnTo>
                  <a:pt x="3102885" y="206038"/>
                </a:lnTo>
                <a:lnTo>
                  <a:pt x="3308922" y="206037"/>
                </a:lnTo>
                <a:lnTo>
                  <a:pt x="3142234" y="333374"/>
                </a:lnTo>
                <a:lnTo>
                  <a:pt x="3205904" y="539411"/>
                </a:lnTo>
                <a:lnTo>
                  <a:pt x="3039217" y="412071"/>
                </a:lnTo>
                <a:lnTo>
                  <a:pt x="2872530" y="539411"/>
                </a:lnTo>
                <a:lnTo>
                  <a:pt x="2936200" y="333374"/>
                </a:lnTo>
                <a:lnTo>
                  <a:pt x="2769512" y="206037"/>
                </a:lnTo>
                <a:lnTo>
                  <a:pt x="2975549" y="206038"/>
                </a:lnTo>
                <a:close/>
                <a:moveTo>
                  <a:pt x="2346838" y="0"/>
                </a:moveTo>
                <a:lnTo>
                  <a:pt x="2410506" y="206038"/>
                </a:lnTo>
                <a:lnTo>
                  <a:pt x="2616543" y="206037"/>
                </a:lnTo>
                <a:lnTo>
                  <a:pt x="2449855" y="333374"/>
                </a:lnTo>
                <a:lnTo>
                  <a:pt x="2513525" y="539411"/>
                </a:lnTo>
                <a:lnTo>
                  <a:pt x="2346838" y="412071"/>
                </a:lnTo>
                <a:lnTo>
                  <a:pt x="2180151" y="539411"/>
                </a:lnTo>
                <a:lnTo>
                  <a:pt x="2243821" y="333374"/>
                </a:lnTo>
                <a:lnTo>
                  <a:pt x="2077133" y="206037"/>
                </a:lnTo>
                <a:lnTo>
                  <a:pt x="2283170" y="206038"/>
                </a:lnTo>
                <a:close/>
                <a:moveTo>
                  <a:pt x="1654460" y="0"/>
                </a:moveTo>
                <a:lnTo>
                  <a:pt x="1718128" y="206038"/>
                </a:lnTo>
                <a:lnTo>
                  <a:pt x="1924165" y="206037"/>
                </a:lnTo>
                <a:lnTo>
                  <a:pt x="1757477" y="333374"/>
                </a:lnTo>
                <a:lnTo>
                  <a:pt x="1821147" y="539411"/>
                </a:lnTo>
                <a:lnTo>
                  <a:pt x="1654460" y="412071"/>
                </a:lnTo>
                <a:lnTo>
                  <a:pt x="1487773" y="539411"/>
                </a:lnTo>
                <a:lnTo>
                  <a:pt x="1551443" y="333374"/>
                </a:lnTo>
                <a:lnTo>
                  <a:pt x="1384755" y="206037"/>
                </a:lnTo>
                <a:lnTo>
                  <a:pt x="1590792" y="206038"/>
                </a:lnTo>
                <a:close/>
                <a:moveTo>
                  <a:pt x="962082" y="0"/>
                </a:moveTo>
                <a:lnTo>
                  <a:pt x="1025750" y="206038"/>
                </a:lnTo>
                <a:lnTo>
                  <a:pt x="1231787" y="206037"/>
                </a:lnTo>
                <a:lnTo>
                  <a:pt x="1065099" y="333374"/>
                </a:lnTo>
                <a:lnTo>
                  <a:pt x="1128769" y="539411"/>
                </a:lnTo>
                <a:lnTo>
                  <a:pt x="962082" y="412071"/>
                </a:lnTo>
                <a:lnTo>
                  <a:pt x="795395" y="539411"/>
                </a:lnTo>
                <a:lnTo>
                  <a:pt x="859065" y="333374"/>
                </a:lnTo>
                <a:lnTo>
                  <a:pt x="692377" y="206037"/>
                </a:lnTo>
                <a:lnTo>
                  <a:pt x="898414" y="206038"/>
                </a:lnTo>
                <a:close/>
                <a:moveTo>
                  <a:pt x="269704" y="0"/>
                </a:moveTo>
                <a:lnTo>
                  <a:pt x="333372" y="206038"/>
                </a:lnTo>
                <a:lnTo>
                  <a:pt x="539409" y="206037"/>
                </a:lnTo>
                <a:lnTo>
                  <a:pt x="372721" y="333374"/>
                </a:lnTo>
                <a:lnTo>
                  <a:pt x="436391" y="539411"/>
                </a:lnTo>
                <a:lnTo>
                  <a:pt x="269704" y="412071"/>
                </a:lnTo>
                <a:lnTo>
                  <a:pt x="103017" y="539411"/>
                </a:lnTo>
                <a:lnTo>
                  <a:pt x="166687" y="333374"/>
                </a:lnTo>
                <a:lnTo>
                  <a:pt x="0" y="206037"/>
                </a:lnTo>
                <a:lnTo>
                  <a:pt x="206036" y="206038"/>
                </a:lnTo>
                <a:close/>
              </a:path>
            </a:pathLst>
          </a:custGeom>
          <a:solidFill>
            <a:srgbClr val="00495C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23154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86779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2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5" y="8"/>
                  <a:pt x="12" y="4"/>
                </a:cubicBezTo>
                <a:cubicBezTo>
                  <a:pt x="19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30137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4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4" y="621"/>
                  <a:pt x="231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1" y="118"/>
                  <a:pt x="244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7" y="0"/>
                  <a:pt x="464" y="4"/>
                </a:cubicBezTo>
                <a:cubicBezTo>
                  <a:pt x="471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25875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5">
                    <a:lumMod val="75000"/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中医望诊依赖医生经验，主观性强，难以量化。现代生活节奏快，患者难以频繁就医。
图像语义分割技术可实现舌象自动分析，为中医望诊提供客观依据，方便患者远程自检。</a:t>
            </a:r>
            <a:endParaRPr kumimoji="1" lang="en-US" altLang="zh-CN" sz="1400">
              <a:ln w="12700">
                <a:noFill/>
              </a:ln>
              <a:solidFill>
                <a:schemeClr val="accent5">
                  <a:lumMod val="75000"/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60400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中医望诊的现代化需求</a:t>
            </a:r>
            <a:endParaRPr kumimoji="1"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17041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5">
                    <a:lumMod val="75000"/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Res- Unet模型结合ResNet50预训练权重，能有效提取舌体特征，适应复杂背景下的舌象分割。
该模型在医学图像分割领域表现优异，适用于舌诊系统，可精准定位舌体区域。</a:t>
            </a:r>
            <a:endParaRPr kumimoji="1" lang="en-US" altLang="zh-CN" sz="1400">
              <a:ln w="12700">
                <a:noFill/>
              </a:ln>
              <a:solidFill>
                <a:schemeClr val="accent5">
                  <a:lumMod val="75000"/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4417041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技术选型依据</a:t>
            </a:r>
            <a:endParaRPr kumimoji="1"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73682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5">
                    <a:lumMod val="75000"/>
                    <a:alpha val="100000"/>
                  </a:scheme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可应用于家庭健康管理，用户上传舌象照片即可获健康提示。
为基层中医诊所提供辅助诊断工具，提升诊断效率与准确性，助力中医现代化。</a:t>
            </a:r>
            <a:endParaRPr kumimoji="1" lang="en-US" altLang="zh-CN" sz="1400">
              <a:ln w="12700">
                <a:noFill/>
              </a:ln>
              <a:solidFill>
                <a:schemeClr val="accent5">
                  <a:lumMod val="75000"/>
                  <a:alpha val="100000"/>
                </a:scheme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8173682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应用场景拓展</a:t>
            </a:r>
            <a:endParaRPr kumimoji="1"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9516250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516250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10 w 189"/>
              <a:gd name="T9" fmla="*/ 1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0" y="47"/>
                  <a:pt x="89" y="47"/>
                  <a:pt x="80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516250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530137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4" y="207"/>
                  <a:pt x="231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1" y="173"/>
                  <a:pt x="244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286779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38150" y="353695"/>
            <a:ext cx="194818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Source Han Sans CN Bold" panose="020B0800000000000000" charset="-122"/>
              </a:rPr>
              <a:t>项目背景与目标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Source Han Sans CN Bold" panose="020B08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5537504" y="2890866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舌体分割</a:t>
            </a:r>
            <a:endParaRPr kumimoji="1" lang="zh-CN" altLang="en-US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5537504" y="3533863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5194306" y="3357083"/>
            <a:ext cx="134408" cy="134683"/>
          </a:xfrm>
          <a:prstGeom prst="ellipse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5122686" y="3286015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5537504" y="1231150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舌体</a:t>
            </a:r>
            <a:r>
              <a:rPr kumimoji="1" lang="zh-CN" altLang="en-US" sz="1600"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分析</a:t>
            </a:r>
            <a:endParaRPr kumimoji="1" lang="zh-CN" altLang="en-US" sz="1600"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5537504" y="1874146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5194306" y="1697367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5122686" y="1626299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5537504" y="4550583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b="1"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舌体数据采集</a:t>
            </a:r>
            <a:endParaRPr kumimoji="1" lang="zh-CN" altLang="en-US" b="1"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5537504" y="5193580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5194306" y="5016800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5122686" y="4945732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38150" y="353695"/>
            <a:ext cx="2136775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30" y="425450"/>
            <a:ext cx="1551305" cy="4679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  <a:cs typeface="+mn-lt"/>
              </a:rPr>
              <a:t>程序核心内容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  <a:cs typeface="+mn-lt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0" name="图片 1" descr="IMG_256"/>
          <p:cNvPicPr>
            <a:picLocks noChangeAspect="1"/>
          </p:cNvPicPr>
          <p:nvPr/>
        </p:nvPicPr>
        <p:blipFill>
          <a:blip r:embed="rId13"/>
          <a:srcRect r="335" b="60405"/>
          <a:stretch>
            <a:fillRect/>
          </a:stretch>
        </p:blipFill>
        <p:spPr>
          <a:xfrm>
            <a:off x="5581015" y="2006600"/>
            <a:ext cx="5344795" cy="1064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1" descr="IMG_256"/>
          <p:cNvPicPr>
            <a:picLocks noChangeAspect="1"/>
          </p:cNvPicPr>
          <p:nvPr/>
        </p:nvPicPr>
        <p:blipFill>
          <a:blip r:embed="rId13"/>
          <a:srcRect t="44834" r="211" b="29511"/>
          <a:stretch>
            <a:fillRect/>
          </a:stretch>
        </p:blipFill>
        <p:spPr>
          <a:xfrm>
            <a:off x="5581015" y="3564890"/>
            <a:ext cx="5346065" cy="706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1" descr="IMG_256"/>
          <p:cNvPicPr>
            <a:picLocks noChangeAspect="1"/>
          </p:cNvPicPr>
          <p:nvPr/>
        </p:nvPicPr>
        <p:blipFill>
          <a:blip r:embed="rId13"/>
          <a:srcRect t="74098" r="-347"/>
          <a:stretch>
            <a:fillRect/>
          </a:stretch>
        </p:blipFill>
        <p:spPr>
          <a:xfrm>
            <a:off x="5581015" y="5381625"/>
            <a:ext cx="5346700" cy="69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 descr="70452fc48537bb63d6cd73bf4be09ef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" y="1934210"/>
            <a:ext cx="3791585" cy="4301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978460" y="5335909"/>
            <a:ext cx="3170834" cy="3170834"/>
          </a:xfrm>
          <a:prstGeom prst="donut">
            <a:avLst>
              <a:gd name="adj" fmla="val 18995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solidFill>
              <a:schemeClr val="accent2">
                <a:alpha val="2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02564" y="328403"/>
            <a:ext cx="965528" cy="965528"/>
          </a:xfrm>
          <a:prstGeom prst="donut">
            <a:avLst>
              <a:gd name="adj" fmla="val 23559"/>
            </a:avLst>
          </a:prstGeom>
          <a:solidFill>
            <a:schemeClr val="accent2">
              <a:lumMod val="40000"/>
              <a:lumOff val="60000"/>
              <a:alpha val="20000"/>
            </a:schemeClr>
          </a:solidFill>
          <a:ln w="12700" cap="sq">
            <a:solidFill>
              <a:schemeClr val="accent2">
                <a:alpha val="2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571649" y="5307692"/>
            <a:ext cx="689071" cy="689071"/>
          </a:xfrm>
          <a:prstGeom prst="donut">
            <a:avLst>
              <a:gd name="adj" fmla="val 24216"/>
            </a:avLst>
          </a:prstGeom>
          <a:solidFill>
            <a:schemeClr val="accent2">
              <a:lumMod val="60000"/>
              <a:lumOff val="40000"/>
              <a:alpha val="42000"/>
            </a:schemeClr>
          </a:solidFill>
          <a:ln w="12700" cap="sq">
            <a:solidFill>
              <a:schemeClr val="accent2">
                <a:alpha val="2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1"/>
            </p:custDataLst>
          </p:nvPr>
        </p:nvSpPr>
        <p:spPr>
          <a:xfrm>
            <a:off x="364339" y="1936831"/>
            <a:ext cx="1791072" cy="1097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2"/>
            </p:custDataLst>
          </p:nvPr>
        </p:nvSpPr>
        <p:spPr>
          <a:xfrm>
            <a:off x="401170" y="1532823"/>
            <a:ext cx="1791072" cy="40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3"/>
            </p:custDataLst>
          </p:nvPr>
        </p:nvSpPr>
        <p:spPr>
          <a:xfrm>
            <a:off x="2659182" y="1936831"/>
            <a:ext cx="1791072" cy="11053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4"/>
            </p:custDataLst>
          </p:nvPr>
        </p:nvSpPr>
        <p:spPr>
          <a:xfrm>
            <a:off x="2659182" y="1487103"/>
            <a:ext cx="1791072" cy="40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5"/>
            </p:custDataLst>
          </p:nvPr>
        </p:nvSpPr>
        <p:spPr>
          <a:xfrm>
            <a:off x="2730524" y="3305796"/>
            <a:ext cx="312306" cy="2832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6"/>
            </p:custDataLst>
          </p:nvPr>
        </p:nvSpPr>
        <p:spPr>
          <a:xfrm>
            <a:off x="4954024" y="1936831"/>
            <a:ext cx="1791072" cy="11132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7"/>
            </p:custDataLst>
          </p:nvPr>
        </p:nvSpPr>
        <p:spPr>
          <a:xfrm>
            <a:off x="4954025" y="1487103"/>
            <a:ext cx="1791072" cy="40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8"/>
            </p:custDataLst>
          </p:nvPr>
        </p:nvSpPr>
        <p:spPr>
          <a:xfrm>
            <a:off x="5025366" y="3305796"/>
            <a:ext cx="312306" cy="2832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8150" y="353695"/>
            <a:ext cx="128143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25525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数据处理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1" name="图片 3" descr="IMG_2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8660" y="1487170"/>
            <a:ext cx="7406005" cy="1983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2980055" y="5746750"/>
            <a:ext cx="7656830" cy="4692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30000"/>
              </a:lnSpc>
            </a:pP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包含健康、血虚、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脾虚、肾虚、气虚、肝郁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6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种情况的判定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30500" y="5307965"/>
            <a:ext cx="7656830" cy="4692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p>
            <a:pPr algn="l">
              <a:lnSpc>
                <a:spcPct val="130000"/>
              </a:lnSpc>
            </a:pP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将计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算得到的健康值和阈值作比较，以判断用户的健康状况，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06345" y="4866640"/>
            <a:ext cx="7656830" cy="4692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p>
            <a:pPr algn="l">
              <a:lnSpc>
                <a:spcPct val="130000"/>
              </a:lnSpc>
            </a:pP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④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分析用户的健康状况：依据专家经验以及多次实验分析设定阈值，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67585" y="4407535"/>
            <a:ext cx="7656830" cy="4692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p>
            <a:pPr algn="l">
              <a:lnSpc>
                <a:spcPct val="130000"/>
              </a:lnSpc>
            </a:pP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③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计算各区域特征值：计算划分的各区域的特征值及占比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21205" y="3958590"/>
            <a:ext cx="7656830" cy="4692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p>
            <a:pPr algn="l">
              <a:lnSpc>
                <a:spcPct val="130000"/>
              </a:lnSpc>
            </a:pP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②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将数据识别到的舌体图像分割为如上区域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27835" y="3507105"/>
            <a:ext cx="7656830" cy="4692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30000"/>
              </a:lnSpc>
            </a:pP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①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通过手机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,</a:t>
            </a: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Source Han Sans CN Bold" panose="020B0800000000000000" charset="-122"/>
                <a:sym typeface="+mn-ea"/>
              </a:rPr>
              <a:t>电脑摄像头获取用户舌体图像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Source Han Sans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38150" y="353695"/>
            <a:ext cx="3108960" cy="612140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功能模块与系统开发测试</a:t>
            </a:r>
            <a:endParaRPr kumimoji="1" lang="zh-CN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1" name="图片 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149985"/>
            <a:ext cx="9138920" cy="5153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2832021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95178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 descr="2"/>
          <p:cNvPicPr>
            <a:picLocks noChangeAspect="1"/>
          </p:cNvPicPr>
          <p:nvPr/>
        </p:nvPicPr>
        <p:blipFill>
          <a:blip r:embed="rId1"/>
          <a:srcRect r="21272" b="4992"/>
          <a:stretch>
            <a:fillRect/>
          </a:stretch>
        </p:blipFill>
        <p:spPr>
          <a:xfrm>
            <a:off x="231140" y="202565"/>
            <a:ext cx="5349875" cy="6489700"/>
          </a:xfrm>
          <a:prstGeom prst="homePlate">
            <a:avLst/>
          </a:prstGeom>
        </p:spPr>
      </p:pic>
      <p:sp>
        <p:nvSpPr>
          <p:cNvPr id="6" name="标题 1"/>
          <p:cNvSpPr txBox="1"/>
          <p:nvPr/>
        </p:nvSpPr>
        <p:spPr>
          <a:xfrm rot="2798372" flipH="1">
            <a:off x="1635912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6648" flipH="1" flipV="1">
            <a:off x="1754776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69237" flipH="1">
            <a:off x="2927893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9260" y="1694754"/>
            <a:ext cx="3234054" cy="135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20253" y="3313369"/>
            <a:ext cx="5735178" cy="228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4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charset="-122"/>
                <a:ea typeface="华文中宋" panose="02010600040101010101" charset="-122"/>
                <a:cs typeface="Source Han Sans CN Regular" panose="020B0A00000000000000" charset="-122"/>
                <a:sym typeface="+mn-ea"/>
              </a:rPr>
              <a:t>项目</a:t>
            </a:r>
            <a:r>
              <a:rPr kumimoji="1" lang="en-US" altLang="zh-CN" sz="4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charset="-122"/>
                <a:ea typeface="华文中宋" panose="02010600040101010101" charset="-122"/>
                <a:cs typeface="Source Han Sans CN Regular" panose="020B0A00000000000000" charset="-122"/>
                <a:sym typeface="+mn-ea"/>
              </a:rPr>
              <a:t>分工</a:t>
            </a:r>
            <a:r>
              <a:rPr kumimoji="1" lang="zh-CN" altLang="en-US" sz="4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charset="-122"/>
                <a:ea typeface="华文中宋" panose="02010600040101010101" charset="-122"/>
                <a:cs typeface="Source Han Sans" panose="020B0400000000000000" charset="-122"/>
                <a:sym typeface="+mn-ea"/>
              </a:rPr>
              <a:t>与技术实现</a:t>
            </a:r>
            <a:endParaRPr kumimoji="1" lang="zh-CN" altLang="en-US" sz="4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中宋" panose="02010600040101010101" charset="-122"/>
              <a:ea typeface="华文中宋" panose="02010600040101010101" charset="-122"/>
              <a:cs typeface="Source Han Sans" panose="020B0400000000000000" charset="-122"/>
              <a:sym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236525" y="1875570"/>
            <a:ext cx="603808" cy="575529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84049" y="591553"/>
            <a:ext cx="1896843" cy="2462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710984" y="6057658"/>
            <a:ext cx="3872857" cy="341345"/>
          </a:xfrm>
          <a:custGeom>
            <a:avLst/>
            <a:gdLst>
              <a:gd name="connsiteX0" fmla="*/ 170673 w 3872857"/>
              <a:gd name="connsiteY0" fmla="*/ 0 h 341345"/>
              <a:gd name="connsiteX1" fmla="*/ 130383 w 3872857"/>
              <a:gd name="connsiteY1" fmla="*/ 130383 h 341345"/>
              <a:gd name="connsiteX2" fmla="*/ 0 w 3872857"/>
              <a:gd name="connsiteY2" fmla="*/ 130382 h 341345"/>
              <a:gd name="connsiteX3" fmla="*/ 105483 w 3872857"/>
              <a:gd name="connsiteY3" fmla="*/ 210963 h 341345"/>
              <a:gd name="connsiteX4" fmla="*/ 65192 w 3872857"/>
              <a:gd name="connsiteY4" fmla="*/ 341345 h 341345"/>
              <a:gd name="connsiteX5" fmla="*/ 170673 w 3872857"/>
              <a:gd name="connsiteY5" fmla="*/ 260763 h 341345"/>
              <a:gd name="connsiteX6" fmla="*/ 276154 w 3872857"/>
              <a:gd name="connsiteY6" fmla="*/ 341345 h 341345"/>
              <a:gd name="connsiteX7" fmla="*/ 235863 w 3872857"/>
              <a:gd name="connsiteY7" fmla="*/ 210963 h 341345"/>
              <a:gd name="connsiteX8" fmla="*/ 341346 w 3872857"/>
              <a:gd name="connsiteY8" fmla="*/ 130382 h 341345"/>
              <a:gd name="connsiteX9" fmla="*/ 210963 w 3872857"/>
              <a:gd name="connsiteY9" fmla="*/ 130383 h 341345"/>
              <a:gd name="connsiteX10" fmla="*/ 608818 w 3872857"/>
              <a:gd name="connsiteY10" fmla="*/ 0 h 341345"/>
              <a:gd name="connsiteX11" fmla="*/ 568528 w 3872857"/>
              <a:gd name="connsiteY11" fmla="*/ 130383 h 341345"/>
              <a:gd name="connsiteX12" fmla="*/ 438145 w 3872857"/>
              <a:gd name="connsiteY12" fmla="*/ 130382 h 341345"/>
              <a:gd name="connsiteX13" fmla="*/ 543628 w 3872857"/>
              <a:gd name="connsiteY13" fmla="*/ 210963 h 341345"/>
              <a:gd name="connsiteX14" fmla="*/ 503337 w 3872857"/>
              <a:gd name="connsiteY14" fmla="*/ 341345 h 341345"/>
              <a:gd name="connsiteX15" fmla="*/ 608818 w 3872857"/>
              <a:gd name="connsiteY15" fmla="*/ 260763 h 341345"/>
              <a:gd name="connsiteX16" fmla="*/ 714299 w 3872857"/>
              <a:gd name="connsiteY16" fmla="*/ 341345 h 341345"/>
              <a:gd name="connsiteX17" fmla="*/ 674008 w 3872857"/>
              <a:gd name="connsiteY17" fmla="*/ 210963 h 341345"/>
              <a:gd name="connsiteX18" fmla="*/ 779491 w 3872857"/>
              <a:gd name="connsiteY18" fmla="*/ 130382 h 341345"/>
              <a:gd name="connsiteX19" fmla="*/ 649108 w 3872857"/>
              <a:gd name="connsiteY19" fmla="*/ 130383 h 341345"/>
              <a:gd name="connsiteX20" fmla="*/ 1046963 w 3872857"/>
              <a:gd name="connsiteY20" fmla="*/ 0 h 341345"/>
              <a:gd name="connsiteX21" fmla="*/ 1006673 w 3872857"/>
              <a:gd name="connsiteY21" fmla="*/ 130383 h 341345"/>
              <a:gd name="connsiteX22" fmla="*/ 876290 w 3872857"/>
              <a:gd name="connsiteY22" fmla="*/ 130382 h 341345"/>
              <a:gd name="connsiteX23" fmla="*/ 981773 w 3872857"/>
              <a:gd name="connsiteY23" fmla="*/ 210963 h 341345"/>
              <a:gd name="connsiteX24" fmla="*/ 941482 w 3872857"/>
              <a:gd name="connsiteY24" fmla="*/ 341345 h 341345"/>
              <a:gd name="connsiteX25" fmla="*/ 1046963 w 3872857"/>
              <a:gd name="connsiteY25" fmla="*/ 260763 h 341345"/>
              <a:gd name="connsiteX26" fmla="*/ 1152444 w 3872857"/>
              <a:gd name="connsiteY26" fmla="*/ 341345 h 341345"/>
              <a:gd name="connsiteX27" fmla="*/ 1112153 w 3872857"/>
              <a:gd name="connsiteY27" fmla="*/ 210963 h 341345"/>
              <a:gd name="connsiteX28" fmla="*/ 1217636 w 3872857"/>
              <a:gd name="connsiteY28" fmla="*/ 130382 h 341345"/>
              <a:gd name="connsiteX29" fmla="*/ 1087253 w 3872857"/>
              <a:gd name="connsiteY29" fmla="*/ 130383 h 341345"/>
              <a:gd name="connsiteX30" fmla="*/ 1485108 w 3872857"/>
              <a:gd name="connsiteY30" fmla="*/ 0 h 341345"/>
              <a:gd name="connsiteX31" fmla="*/ 1444818 w 3872857"/>
              <a:gd name="connsiteY31" fmla="*/ 130383 h 341345"/>
              <a:gd name="connsiteX32" fmla="*/ 1314435 w 3872857"/>
              <a:gd name="connsiteY32" fmla="*/ 130382 h 341345"/>
              <a:gd name="connsiteX33" fmla="*/ 1419918 w 3872857"/>
              <a:gd name="connsiteY33" fmla="*/ 210963 h 341345"/>
              <a:gd name="connsiteX34" fmla="*/ 1379627 w 3872857"/>
              <a:gd name="connsiteY34" fmla="*/ 341345 h 341345"/>
              <a:gd name="connsiteX35" fmla="*/ 1485108 w 3872857"/>
              <a:gd name="connsiteY35" fmla="*/ 260763 h 341345"/>
              <a:gd name="connsiteX36" fmla="*/ 1590589 w 3872857"/>
              <a:gd name="connsiteY36" fmla="*/ 341345 h 341345"/>
              <a:gd name="connsiteX37" fmla="*/ 1550298 w 3872857"/>
              <a:gd name="connsiteY37" fmla="*/ 210963 h 341345"/>
              <a:gd name="connsiteX38" fmla="*/ 1655781 w 3872857"/>
              <a:gd name="connsiteY38" fmla="*/ 130382 h 341345"/>
              <a:gd name="connsiteX39" fmla="*/ 1525398 w 3872857"/>
              <a:gd name="connsiteY39" fmla="*/ 130383 h 341345"/>
              <a:gd name="connsiteX40" fmla="*/ 1923253 w 3872857"/>
              <a:gd name="connsiteY40" fmla="*/ 0 h 341345"/>
              <a:gd name="connsiteX41" fmla="*/ 1882963 w 3872857"/>
              <a:gd name="connsiteY41" fmla="*/ 130383 h 341345"/>
              <a:gd name="connsiteX42" fmla="*/ 1752580 w 3872857"/>
              <a:gd name="connsiteY42" fmla="*/ 130382 h 341345"/>
              <a:gd name="connsiteX43" fmla="*/ 1858063 w 3872857"/>
              <a:gd name="connsiteY43" fmla="*/ 210963 h 341345"/>
              <a:gd name="connsiteX44" fmla="*/ 1817772 w 3872857"/>
              <a:gd name="connsiteY44" fmla="*/ 341345 h 341345"/>
              <a:gd name="connsiteX45" fmla="*/ 1923253 w 3872857"/>
              <a:gd name="connsiteY45" fmla="*/ 260763 h 341345"/>
              <a:gd name="connsiteX46" fmla="*/ 2028734 w 3872857"/>
              <a:gd name="connsiteY46" fmla="*/ 341345 h 341345"/>
              <a:gd name="connsiteX47" fmla="*/ 1988443 w 3872857"/>
              <a:gd name="connsiteY47" fmla="*/ 210963 h 341345"/>
              <a:gd name="connsiteX48" fmla="*/ 2093926 w 3872857"/>
              <a:gd name="connsiteY48" fmla="*/ 130382 h 341345"/>
              <a:gd name="connsiteX49" fmla="*/ 1963543 w 3872857"/>
              <a:gd name="connsiteY49" fmla="*/ 130383 h 341345"/>
              <a:gd name="connsiteX50" fmla="*/ 2361398 w 3872857"/>
              <a:gd name="connsiteY50" fmla="*/ 0 h 341345"/>
              <a:gd name="connsiteX51" fmla="*/ 2321108 w 3872857"/>
              <a:gd name="connsiteY51" fmla="*/ 130383 h 341345"/>
              <a:gd name="connsiteX52" fmla="*/ 2190725 w 3872857"/>
              <a:gd name="connsiteY52" fmla="*/ 130382 h 341345"/>
              <a:gd name="connsiteX53" fmla="*/ 2296208 w 3872857"/>
              <a:gd name="connsiteY53" fmla="*/ 210963 h 341345"/>
              <a:gd name="connsiteX54" fmla="*/ 2255917 w 3872857"/>
              <a:gd name="connsiteY54" fmla="*/ 341345 h 341345"/>
              <a:gd name="connsiteX55" fmla="*/ 2361398 w 3872857"/>
              <a:gd name="connsiteY55" fmla="*/ 260763 h 341345"/>
              <a:gd name="connsiteX56" fmla="*/ 2466879 w 3872857"/>
              <a:gd name="connsiteY56" fmla="*/ 341345 h 341345"/>
              <a:gd name="connsiteX57" fmla="*/ 2426588 w 3872857"/>
              <a:gd name="connsiteY57" fmla="*/ 210963 h 341345"/>
              <a:gd name="connsiteX58" fmla="*/ 2532071 w 3872857"/>
              <a:gd name="connsiteY58" fmla="*/ 130382 h 341345"/>
              <a:gd name="connsiteX59" fmla="*/ 2401688 w 3872857"/>
              <a:gd name="connsiteY59" fmla="*/ 130383 h 341345"/>
              <a:gd name="connsiteX60" fmla="*/ 2825895 w 3872857"/>
              <a:gd name="connsiteY60" fmla="*/ 0 h 341345"/>
              <a:gd name="connsiteX61" fmla="*/ 2785605 w 3872857"/>
              <a:gd name="connsiteY61" fmla="*/ 130383 h 341345"/>
              <a:gd name="connsiteX62" fmla="*/ 2655222 w 3872857"/>
              <a:gd name="connsiteY62" fmla="*/ 130382 h 341345"/>
              <a:gd name="connsiteX63" fmla="*/ 2760705 w 3872857"/>
              <a:gd name="connsiteY63" fmla="*/ 210963 h 341345"/>
              <a:gd name="connsiteX64" fmla="*/ 2720414 w 3872857"/>
              <a:gd name="connsiteY64" fmla="*/ 341345 h 341345"/>
              <a:gd name="connsiteX65" fmla="*/ 2825895 w 3872857"/>
              <a:gd name="connsiteY65" fmla="*/ 260763 h 341345"/>
              <a:gd name="connsiteX66" fmla="*/ 2931376 w 3872857"/>
              <a:gd name="connsiteY66" fmla="*/ 341345 h 341345"/>
              <a:gd name="connsiteX67" fmla="*/ 2891085 w 3872857"/>
              <a:gd name="connsiteY67" fmla="*/ 210963 h 341345"/>
              <a:gd name="connsiteX68" fmla="*/ 2996568 w 3872857"/>
              <a:gd name="connsiteY68" fmla="*/ 130382 h 341345"/>
              <a:gd name="connsiteX69" fmla="*/ 2866185 w 3872857"/>
              <a:gd name="connsiteY69" fmla="*/ 130383 h 341345"/>
              <a:gd name="connsiteX70" fmla="*/ 3264039 w 3872857"/>
              <a:gd name="connsiteY70" fmla="*/ 0 h 341345"/>
              <a:gd name="connsiteX71" fmla="*/ 3223749 w 3872857"/>
              <a:gd name="connsiteY71" fmla="*/ 130383 h 341345"/>
              <a:gd name="connsiteX72" fmla="*/ 3093366 w 3872857"/>
              <a:gd name="connsiteY72" fmla="*/ 130382 h 341345"/>
              <a:gd name="connsiteX73" fmla="*/ 3198849 w 3872857"/>
              <a:gd name="connsiteY73" fmla="*/ 210963 h 341345"/>
              <a:gd name="connsiteX74" fmla="*/ 3158558 w 3872857"/>
              <a:gd name="connsiteY74" fmla="*/ 341345 h 341345"/>
              <a:gd name="connsiteX75" fmla="*/ 3264039 w 3872857"/>
              <a:gd name="connsiteY75" fmla="*/ 260763 h 341345"/>
              <a:gd name="connsiteX76" fmla="*/ 3369520 w 3872857"/>
              <a:gd name="connsiteY76" fmla="*/ 341345 h 341345"/>
              <a:gd name="connsiteX77" fmla="*/ 3329229 w 3872857"/>
              <a:gd name="connsiteY77" fmla="*/ 210963 h 341345"/>
              <a:gd name="connsiteX78" fmla="*/ 3434712 w 3872857"/>
              <a:gd name="connsiteY78" fmla="*/ 130382 h 341345"/>
              <a:gd name="connsiteX79" fmla="*/ 3304329 w 3872857"/>
              <a:gd name="connsiteY79" fmla="*/ 130383 h 341345"/>
              <a:gd name="connsiteX80" fmla="*/ 3702184 w 3872857"/>
              <a:gd name="connsiteY80" fmla="*/ 0 h 341345"/>
              <a:gd name="connsiteX81" fmla="*/ 3661894 w 3872857"/>
              <a:gd name="connsiteY81" fmla="*/ 130383 h 341345"/>
              <a:gd name="connsiteX82" fmla="*/ 3531511 w 3872857"/>
              <a:gd name="connsiteY82" fmla="*/ 130382 h 341345"/>
              <a:gd name="connsiteX83" fmla="*/ 3636994 w 3872857"/>
              <a:gd name="connsiteY83" fmla="*/ 210963 h 341345"/>
              <a:gd name="connsiteX84" fmla="*/ 3596703 w 3872857"/>
              <a:gd name="connsiteY84" fmla="*/ 341345 h 341345"/>
              <a:gd name="connsiteX85" fmla="*/ 3702184 w 3872857"/>
              <a:gd name="connsiteY85" fmla="*/ 260763 h 341345"/>
              <a:gd name="connsiteX86" fmla="*/ 3807665 w 3872857"/>
              <a:gd name="connsiteY86" fmla="*/ 341345 h 341345"/>
              <a:gd name="connsiteX87" fmla="*/ 3767374 w 3872857"/>
              <a:gd name="connsiteY87" fmla="*/ 210963 h 341345"/>
              <a:gd name="connsiteX88" fmla="*/ 3872857 w 3872857"/>
              <a:gd name="connsiteY88" fmla="*/ 130382 h 341345"/>
              <a:gd name="connsiteX89" fmla="*/ 3742474 w 3872857"/>
              <a:gd name="connsiteY89" fmla="*/ 130383 h 341345"/>
            </a:gdLst>
            <a:ahLst/>
            <a:cxnLst/>
            <a:rect l="l" t="t" r="r" b="b"/>
            <a:pathLst>
              <a:path w="3872857" h="341345">
                <a:moveTo>
                  <a:pt x="170673" y="0"/>
                </a:moveTo>
                <a:lnTo>
                  <a:pt x="130383" y="130383"/>
                </a:lnTo>
                <a:lnTo>
                  <a:pt x="0" y="130382"/>
                </a:lnTo>
                <a:lnTo>
                  <a:pt x="105483" y="210963"/>
                </a:lnTo>
                <a:lnTo>
                  <a:pt x="65192" y="341345"/>
                </a:lnTo>
                <a:lnTo>
                  <a:pt x="170673" y="260763"/>
                </a:lnTo>
                <a:lnTo>
                  <a:pt x="276154" y="341345"/>
                </a:lnTo>
                <a:lnTo>
                  <a:pt x="235863" y="210963"/>
                </a:lnTo>
                <a:lnTo>
                  <a:pt x="341346" y="130382"/>
                </a:lnTo>
                <a:lnTo>
                  <a:pt x="210963" y="130383"/>
                </a:lnTo>
                <a:close/>
                <a:moveTo>
                  <a:pt x="608818" y="0"/>
                </a:moveTo>
                <a:lnTo>
                  <a:pt x="568528" y="130383"/>
                </a:lnTo>
                <a:lnTo>
                  <a:pt x="438145" y="130382"/>
                </a:lnTo>
                <a:lnTo>
                  <a:pt x="543628" y="210963"/>
                </a:lnTo>
                <a:lnTo>
                  <a:pt x="503337" y="341345"/>
                </a:lnTo>
                <a:lnTo>
                  <a:pt x="608818" y="260763"/>
                </a:lnTo>
                <a:lnTo>
                  <a:pt x="714299" y="341345"/>
                </a:lnTo>
                <a:lnTo>
                  <a:pt x="674008" y="210963"/>
                </a:lnTo>
                <a:lnTo>
                  <a:pt x="779491" y="130382"/>
                </a:lnTo>
                <a:lnTo>
                  <a:pt x="649108" y="130383"/>
                </a:lnTo>
                <a:close/>
                <a:moveTo>
                  <a:pt x="1046963" y="0"/>
                </a:moveTo>
                <a:lnTo>
                  <a:pt x="1006673" y="130383"/>
                </a:lnTo>
                <a:lnTo>
                  <a:pt x="876290" y="130382"/>
                </a:lnTo>
                <a:lnTo>
                  <a:pt x="981773" y="210963"/>
                </a:lnTo>
                <a:lnTo>
                  <a:pt x="941482" y="341345"/>
                </a:lnTo>
                <a:lnTo>
                  <a:pt x="1046963" y="260763"/>
                </a:lnTo>
                <a:lnTo>
                  <a:pt x="1152444" y="341345"/>
                </a:lnTo>
                <a:lnTo>
                  <a:pt x="1112153" y="210963"/>
                </a:lnTo>
                <a:lnTo>
                  <a:pt x="1217636" y="130382"/>
                </a:lnTo>
                <a:lnTo>
                  <a:pt x="1087253" y="130383"/>
                </a:lnTo>
                <a:close/>
                <a:moveTo>
                  <a:pt x="1485108" y="0"/>
                </a:moveTo>
                <a:lnTo>
                  <a:pt x="1444818" y="130383"/>
                </a:lnTo>
                <a:lnTo>
                  <a:pt x="1314435" y="130382"/>
                </a:lnTo>
                <a:lnTo>
                  <a:pt x="1419918" y="210963"/>
                </a:lnTo>
                <a:lnTo>
                  <a:pt x="1379627" y="341345"/>
                </a:lnTo>
                <a:lnTo>
                  <a:pt x="1485108" y="260763"/>
                </a:lnTo>
                <a:lnTo>
                  <a:pt x="1590589" y="341345"/>
                </a:lnTo>
                <a:lnTo>
                  <a:pt x="1550298" y="210963"/>
                </a:lnTo>
                <a:lnTo>
                  <a:pt x="1655781" y="130382"/>
                </a:lnTo>
                <a:lnTo>
                  <a:pt x="1525398" y="130383"/>
                </a:lnTo>
                <a:close/>
                <a:moveTo>
                  <a:pt x="1923253" y="0"/>
                </a:moveTo>
                <a:lnTo>
                  <a:pt x="1882963" y="130383"/>
                </a:lnTo>
                <a:lnTo>
                  <a:pt x="1752580" y="130382"/>
                </a:lnTo>
                <a:lnTo>
                  <a:pt x="1858063" y="210963"/>
                </a:lnTo>
                <a:lnTo>
                  <a:pt x="1817772" y="341345"/>
                </a:lnTo>
                <a:lnTo>
                  <a:pt x="1923253" y="260763"/>
                </a:lnTo>
                <a:lnTo>
                  <a:pt x="2028734" y="341345"/>
                </a:lnTo>
                <a:lnTo>
                  <a:pt x="1988443" y="210963"/>
                </a:lnTo>
                <a:lnTo>
                  <a:pt x="2093926" y="130382"/>
                </a:lnTo>
                <a:lnTo>
                  <a:pt x="1963543" y="130383"/>
                </a:lnTo>
                <a:close/>
                <a:moveTo>
                  <a:pt x="2361398" y="0"/>
                </a:moveTo>
                <a:lnTo>
                  <a:pt x="2321108" y="130383"/>
                </a:lnTo>
                <a:lnTo>
                  <a:pt x="2190725" y="130382"/>
                </a:lnTo>
                <a:lnTo>
                  <a:pt x="2296208" y="210963"/>
                </a:lnTo>
                <a:lnTo>
                  <a:pt x="2255917" y="341345"/>
                </a:lnTo>
                <a:lnTo>
                  <a:pt x="2361398" y="260763"/>
                </a:lnTo>
                <a:lnTo>
                  <a:pt x="2466879" y="341345"/>
                </a:lnTo>
                <a:lnTo>
                  <a:pt x="2426588" y="210963"/>
                </a:lnTo>
                <a:lnTo>
                  <a:pt x="2532071" y="130382"/>
                </a:lnTo>
                <a:lnTo>
                  <a:pt x="2401688" y="130383"/>
                </a:lnTo>
                <a:close/>
                <a:moveTo>
                  <a:pt x="2825895" y="0"/>
                </a:moveTo>
                <a:lnTo>
                  <a:pt x="2785605" y="130383"/>
                </a:lnTo>
                <a:lnTo>
                  <a:pt x="2655222" y="130382"/>
                </a:lnTo>
                <a:lnTo>
                  <a:pt x="2760705" y="210963"/>
                </a:lnTo>
                <a:lnTo>
                  <a:pt x="2720414" y="341345"/>
                </a:lnTo>
                <a:lnTo>
                  <a:pt x="2825895" y="260763"/>
                </a:lnTo>
                <a:lnTo>
                  <a:pt x="2931376" y="341345"/>
                </a:lnTo>
                <a:lnTo>
                  <a:pt x="2891085" y="210963"/>
                </a:lnTo>
                <a:lnTo>
                  <a:pt x="2996568" y="130382"/>
                </a:lnTo>
                <a:lnTo>
                  <a:pt x="2866185" y="130383"/>
                </a:lnTo>
                <a:close/>
                <a:moveTo>
                  <a:pt x="3264039" y="0"/>
                </a:moveTo>
                <a:lnTo>
                  <a:pt x="3223749" y="130383"/>
                </a:lnTo>
                <a:lnTo>
                  <a:pt x="3093366" y="130382"/>
                </a:lnTo>
                <a:lnTo>
                  <a:pt x="3198849" y="210963"/>
                </a:lnTo>
                <a:lnTo>
                  <a:pt x="3158558" y="341345"/>
                </a:lnTo>
                <a:lnTo>
                  <a:pt x="3264039" y="260763"/>
                </a:lnTo>
                <a:lnTo>
                  <a:pt x="3369520" y="341345"/>
                </a:lnTo>
                <a:lnTo>
                  <a:pt x="3329229" y="210963"/>
                </a:lnTo>
                <a:lnTo>
                  <a:pt x="3434712" y="130382"/>
                </a:lnTo>
                <a:lnTo>
                  <a:pt x="3304329" y="130383"/>
                </a:lnTo>
                <a:close/>
                <a:moveTo>
                  <a:pt x="3702184" y="0"/>
                </a:moveTo>
                <a:lnTo>
                  <a:pt x="3661894" y="130383"/>
                </a:lnTo>
                <a:lnTo>
                  <a:pt x="3531511" y="130382"/>
                </a:lnTo>
                <a:lnTo>
                  <a:pt x="3636994" y="210963"/>
                </a:lnTo>
                <a:lnTo>
                  <a:pt x="3596703" y="341345"/>
                </a:lnTo>
                <a:lnTo>
                  <a:pt x="3702184" y="260763"/>
                </a:lnTo>
                <a:lnTo>
                  <a:pt x="3807665" y="341345"/>
                </a:lnTo>
                <a:lnTo>
                  <a:pt x="3767374" y="210963"/>
                </a:lnTo>
                <a:lnTo>
                  <a:pt x="3872857" y="130382"/>
                </a:lnTo>
                <a:lnTo>
                  <a:pt x="3742474" y="13038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12" descr="说明: ECUT－横－ok"/>
          <p:cNvPicPr>
            <a:picLocks noChangeAspect="1"/>
          </p:cNvPicPr>
          <p:nvPr/>
        </p:nvPicPr>
        <p:blipFill>
          <a:blip r:embed="rId2"/>
          <a:srcRect t="-1011" r="75503"/>
          <a:stretch>
            <a:fillRect/>
          </a:stretch>
        </p:blipFill>
        <p:spPr>
          <a:xfrm>
            <a:off x="10439400" y="357505"/>
            <a:ext cx="1238250" cy="1269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1150" y="18836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-486059" y="3078866"/>
            <a:ext cx="11590812" cy="1818229"/>
          </a:xfrm>
          <a:custGeom>
            <a:avLst/>
            <a:gdLst>
              <a:gd name="connsiteX0" fmla="*/ 140676 w 12400742"/>
              <a:gd name="connsiteY0" fmla="*/ 2317655 h 2613182"/>
              <a:gd name="connsiteX1" fmla="*/ 140676 w 12400742"/>
              <a:gd name="connsiteY1" fmla="*/ 2419255 h 2613182"/>
              <a:gd name="connsiteX2" fmla="*/ 1605940 w 12400742"/>
              <a:gd name="connsiteY2" fmla="*/ 2434017 h 2613182"/>
              <a:gd name="connsiteX3" fmla="*/ 6046081 w 12400742"/>
              <a:gd name="connsiteY3" fmla="*/ 7034 h 2613182"/>
              <a:gd name="connsiteX4" fmla="*/ 9584735 w 12400742"/>
              <a:gd name="connsiteY4" fmla="*/ 1643352 h 2613182"/>
              <a:gd name="connsiteX5" fmla="*/ 12400742 w 12400742"/>
              <a:gd name="connsiteY5" fmla="*/ 768600 h 2613182"/>
              <a:gd name="connsiteX6" fmla="*/ 10889083 w 10889083"/>
              <a:gd name="connsiteY6" fmla="*/ 138543 h 4180794"/>
              <a:gd name="connsiteX7" fmla="*/ 10889083 w 10889083"/>
              <a:gd name="connsiteY7" fmla="*/ 209425 h 4251676"/>
            </a:gdLst>
            <a:ahLst/>
            <a:cxnLst/>
            <a:rect l="l" t="t" r="r" b="b"/>
            <a:pathLst>
              <a:path w="12400742" h="2613182">
                <a:moveTo>
                  <a:pt x="140676" y="2317655"/>
                </a:moveTo>
                <a:cubicBezTo>
                  <a:pt x="19602" y="2270241"/>
                  <a:pt x="-103535" y="2399861"/>
                  <a:pt x="140676" y="2419255"/>
                </a:cubicBezTo>
                <a:cubicBezTo>
                  <a:pt x="384887" y="2438649"/>
                  <a:pt x="621706" y="2836054"/>
                  <a:pt x="1605940" y="2434017"/>
                </a:cubicBezTo>
                <a:cubicBezTo>
                  <a:pt x="2590174" y="2031980"/>
                  <a:pt x="4716282" y="138811"/>
                  <a:pt x="6046081" y="7034"/>
                </a:cubicBezTo>
                <a:cubicBezTo>
                  <a:pt x="7375880" y="-124743"/>
                  <a:pt x="8226357" y="1638786"/>
                  <a:pt x="9584735" y="1643352"/>
                </a:cubicBezTo>
                <a:cubicBezTo>
                  <a:pt x="11104098" y="1601057"/>
                  <a:pt x="11502114" y="1148702"/>
                  <a:pt x="12400742" y="768600"/>
                </a:cubicBezTo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33000">
                  <a:schemeClr val="accent1">
                    <a:lumMod val="60000"/>
                    <a:lumOff val="40000"/>
                    <a:alpha val="100000"/>
                  </a:schemeClr>
                </a:gs>
                <a:gs pos="75000">
                  <a:schemeClr val="accent1">
                    <a:alpha val="10000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585153" y="5080160"/>
            <a:ext cx="4306361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数据目录结构规划（</a:t>
            </a:r>
            <a:r>
              <a:rPr kumimoji="1" lang="en-US" altLang="zh-CN" sz="1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tongue_data/</a:t>
            </a:r>
            <a:r>
              <a:rPr kumimoji="1" lang="zh-CN" altLang="en-US" sz="1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下训练集、测试集、标签数据组织）。</a:t>
            </a:r>
            <a:endParaRPr kumimoji="1" lang="zh-CN" altLang="en-US" sz="14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test.py</a:t>
            </a:r>
            <a:r>
              <a:rPr kumimoji="1" lang="zh-CN" altLang="en-US" sz="1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中数据评估逻辑（模型性能指标计算，如</a:t>
            </a:r>
            <a:r>
              <a:rPr kumimoji="1" lang="en-US" altLang="zh-CN" sz="1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IoU</a:t>
            </a:r>
            <a:r>
              <a:rPr kumimoji="1" lang="zh-CN" altLang="en-US" sz="1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kumimoji="1" lang="zh-CN" altLang="en-US" sz="14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1585154" y="4535332"/>
            <a:ext cx="3246682" cy="457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数据处理与预处理</a:t>
            </a:r>
            <a:r>
              <a:rPr kumimoji="1" lang="en-US" altLang="zh-CN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周祎磊</a:t>
            </a:r>
            <a:r>
              <a:rPr kumimoji="1" lang="en-US" altLang="zh-CN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 sz="1600">
              <a:solidFill>
                <a:schemeClr val="accent5">
                  <a:lumMod val="75000"/>
                </a:schemeClr>
              </a:solidFill>
              <a:effectLst/>
              <a:ea typeface="+mn-lt"/>
              <a:cs typeface="Source Han Sans CN Bold" panose="020B0800000000000000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6384290" y="2041525"/>
            <a:ext cx="4306570" cy="14941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负责模块：</a:t>
            </a:r>
            <a:endParaRPr kumimoji="1" lang="zh-CN" altLang="en-US" sz="12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run.py</a:t>
            </a: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：舌象分析主流程（图像预处理、调用分析接口、结果解析）。</a:t>
            </a:r>
            <a:endParaRPr kumimoji="1" lang="zh-CN" altLang="en-US" sz="12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comparison.py</a:t>
            </a: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：图像对比可视化（原图与预测结果合并展示）。</a:t>
            </a:r>
            <a:endParaRPr kumimoji="1" lang="zh-CN" altLang="en-US" sz="12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6311866" y="1458300"/>
            <a:ext cx="3246682" cy="470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应用逻辑与接口开发（</a:t>
            </a:r>
            <a:r>
              <a:rPr kumimoji="1" lang="zh-CN" altLang="en-US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李宗瀚</a:t>
            </a:r>
            <a:r>
              <a:rPr kumimoji="1" lang="en-US" altLang="zh-CN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 sz="1600">
              <a:solidFill>
                <a:schemeClr val="accent5">
                  <a:lumMod val="75000"/>
                </a:schemeClr>
              </a:solidFill>
              <a:effectLst/>
              <a:ea typeface="+mn-lt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1276350" y="4457700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1334770" y="4516120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5918734" y="3095669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5977154" y="3154089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 flipH="1" flipV="1">
            <a:off x="9984638" y="1340790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 flipH="1" flipV="1">
            <a:off x="4944196" y="4361782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6384239" y="1953093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1670227" y="5013961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0906997" y="2790363"/>
            <a:ext cx="976096" cy="957825"/>
            <a:chOff x="10906997" y="2790363"/>
            <a:chExt cx="976096" cy="957825"/>
          </a:xfrm>
        </p:grpSpPr>
        <p:sp>
          <p:nvSpPr>
            <p:cNvPr id="18" name="标题 1"/>
            <p:cNvSpPr txBox="1"/>
            <p:nvPr/>
          </p:nvSpPr>
          <p:spPr>
            <a:xfrm rot="3680902">
              <a:off x="11084462" y="2821315"/>
              <a:ext cx="478950" cy="688545"/>
            </a:xfrm>
            <a:custGeom>
              <a:avLst/>
              <a:gdLst>
                <a:gd name="connsiteX0" fmla="*/ 0 w 654968"/>
                <a:gd name="connsiteY0" fmla="*/ 941590 h 941590"/>
                <a:gd name="connsiteX1" fmla="*/ 654968 w 654968"/>
                <a:gd name="connsiteY1" fmla="*/ 0 h 941590"/>
                <a:gd name="connsiteX2" fmla="*/ 514642 w 654968"/>
                <a:gd name="connsiteY2" fmla="*/ 808329 h 941590"/>
                <a:gd name="connsiteX3" fmla="*/ 0 w 654968"/>
                <a:gd name="connsiteY3" fmla="*/ 941590 h 941590"/>
                <a:gd name="connsiteX4" fmla="*/ 0 w 642036"/>
                <a:gd name="connsiteY4" fmla="*/ 932180 h 932180"/>
              </a:gdLst>
              <a:ahLst/>
              <a:cxnLst/>
              <a:rect l="l" t="t" r="r" b="b"/>
              <a:pathLst>
                <a:path w="654968" h="941590">
                  <a:moveTo>
                    <a:pt x="0" y="941590"/>
                  </a:moveTo>
                  <a:lnTo>
                    <a:pt x="654968" y="0"/>
                  </a:lnTo>
                  <a:lnTo>
                    <a:pt x="514642" y="808329"/>
                  </a:lnTo>
                  <a:lnTo>
                    <a:pt x="0" y="94159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6019035">
              <a:off x="11198533" y="3225086"/>
              <a:ext cx="425630" cy="413998"/>
            </a:xfrm>
            <a:custGeom>
              <a:avLst/>
              <a:gdLst>
                <a:gd name="connsiteX0" fmla="*/ 0 w 582052"/>
                <a:gd name="connsiteY0" fmla="*/ 0 h 566145"/>
                <a:gd name="connsiteX1" fmla="*/ 582052 w 582052"/>
                <a:gd name="connsiteY1" fmla="*/ 424493 h 566145"/>
                <a:gd name="connsiteX2" fmla="*/ 338778 w 582052"/>
                <a:gd name="connsiteY2" fmla="*/ 566145 h 566145"/>
                <a:gd name="connsiteX3" fmla="*/ 0 w 582052"/>
                <a:gd name="connsiteY3" fmla="*/ 0 h 566145"/>
              </a:gdLst>
              <a:ahLst/>
              <a:cxnLst/>
              <a:rect l="l" t="t" r="r" b="b"/>
              <a:pathLst>
                <a:path w="582052" h="566145">
                  <a:moveTo>
                    <a:pt x="0" y="0"/>
                  </a:moveTo>
                  <a:lnTo>
                    <a:pt x="582052" y="424493"/>
                  </a:lnTo>
                  <a:lnTo>
                    <a:pt x="338778" y="566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3587861">
              <a:off x="11356868" y="3157749"/>
              <a:ext cx="371180" cy="572224"/>
            </a:xfrm>
            <a:custGeom>
              <a:avLst/>
              <a:gdLst>
                <a:gd name="connsiteX0" fmla="*/ 127394 w 507591"/>
                <a:gd name="connsiteY0" fmla="*/ 0 h 782521"/>
                <a:gd name="connsiteX1" fmla="*/ 507591 w 507591"/>
                <a:gd name="connsiteY1" fmla="*/ 651086 h 782521"/>
                <a:gd name="connsiteX2" fmla="*/ 0 w 507591"/>
                <a:gd name="connsiteY2" fmla="*/ 782521 h 782521"/>
                <a:gd name="connsiteX3" fmla="*/ 127394 w 507591"/>
                <a:gd name="connsiteY3" fmla="*/ 0 h 782521"/>
              </a:gdLst>
              <a:ahLst/>
              <a:cxnLst/>
              <a:rect l="l" t="t" r="r" b="b"/>
              <a:pathLst>
                <a:path w="507591" h="782521">
                  <a:moveTo>
                    <a:pt x="127394" y="0"/>
                  </a:moveTo>
                  <a:lnTo>
                    <a:pt x="507591" y="651086"/>
                  </a:lnTo>
                  <a:lnTo>
                    <a:pt x="0" y="782521"/>
                  </a:lnTo>
                  <a:lnTo>
                    <a:pt x="127394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551180" y="353695"/>
            <a:ext cx="1659890" cy="479425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小组分工</a:t>
            </a:r>
            <a:endParaRPr kumimoji="1" lang="zh-CN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4"/>
            </p:custDataLst>
          </p:nvPr>
        </p:nvSpPr>
        <p:spPr>
          <a:xfrm flipH="1" flipV="1">
            <a:off x="4224106" y="1196307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5"/>
            </p:custDataLst>
          </p:nvPr>
        </p:nvSpPr>
        <p:spPr>
          <a:xfrm>
            <a:off x="839647" y="1772286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6"/>
            </p:custDataLst>
          </p:nvPr>
        </p:nvSpPr>
        <p:spPr>
          <a:xfrm>
            <a:off x="773624" y="1286672"/>
            <a:ext cx="3246682" cy="457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核心算法与模型开发（</a:t>
            </a:r>
            <a:r>
              <a:rPr kumimoji="1" lang="zh-CN" altLang="en-US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王子玮</a:t>
            </a:r>
            <a:r>
              <a:rPr kumimoji="1" lang="en-US" altLang="zh-CN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 sz="1600">
              <a:solidFill>
                <a:schemeClr val="accent5">
                  <a:lumMod val="75000"/>
                </a:schemeClr>
              </a:solidFill>
              <a:effectLst/>
              <a:ea typeface="+mn-lt"/>
              <a:cs typeface="Source Han Sans CN Bold" panose="020B0800000000000000" charset="-122"/>
            </a:endParaRPr>
          </a:p>
        </p:txBody>
      </p:sp>
      <p:sp>
        <p:nvSpPr>
          <p:cNvPr id="27" name="标题 1"/>
          <p:cNvSpPr txBox="1"/>
          <p:nvPr>
            <p:custDataLst>
              <p:tags r:id="rId17"/>
            </p:custDataLst>
          </p:nvPr>
        </p:nvSpPr>
        <p:spPr>
          <a:xfrm>
            <a:off x="773623" y="1952785"/>
            <a:ext cx="4306361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负责模块：</a:t>
            </a:r>
            <a:endParaRPr kumimoji="1" lang="zh-CN" altLang="en-US" sz="12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ChineseMedicine_analysis.py</a:t>
            </a: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：舌象分析主逻辑、模型加载与健康值计算。</a:t>
            </a:r>
            <a:endParaRPr kumimoji="1" lang="zh-CN" altLang="en-US" sz="12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main_train.py</a:t>
            </a: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：模型训练流程（</a:t>
            </a:r>
            <a:r>
              <a:rPr kumimoji="1" lang="en-US" altLang="zh-CN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ResNet50-UNet </a:t>
            </a: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网络搭建与训练参数配置）。</a:t>
            </a:r>
            <a:endParaRPr kumimoji="1" lang="zh-CN" altLang="en-US" sz="12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WebUI</a:t>
            </a: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kumimoji="1" lang="en-US" altLang="zh-CN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</a:t>
            </a:r>
            <a:r>
              <a:rPr kumimoji="1" lang="en-US" altLang="zh-CN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RESTful API</a:t>
            </a: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进行通信，前端使用</a:t>
            </a:r>
            <a:r>
              <a:rPr kumimoji="1" lang="en-US" altLang="zh-CN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</a:t>
            </a:r>
            <a:r>
              <a:rPr kumimoji="1" lang="zh-CN" altLang="en-US" sz="1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格式向后端发送请求并接收响应，实现了完整的舌诊图像上传和分析功能。</a:t>
            </a:r>
            <a:endParaRPr kumimoji="1" lang="zh-CN" altLang="en-US" sz="12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标题 1"/>
          <p:cNvSpPr txBox="1"/>
          <p:nvPr>
            <p:custDataLst>
              <p:tags r:id="rId18"/>
            </p:custDataLst>
          </p:nvPr>
        </p:nvSpPr>
        <p:spPr>
          <a:xfrm>
            <a:off x="7032184" y="4361977"/>
            <a:ext cx="3246682" cy="457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功能测试与系统验证</a:t>
            </a:r>
            <a:r>
              <a:rPr kumimoji="1" lang="en-US" altLang="zh-CN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（</a:t>
            </a:r>
            <a:r>
              <a:rPr kumimoji="1" lang="zh-CN" altLang="en-US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  <a:sym typeface="+mn-ea"/>
              </a:rPr>
              <a:t>熊志勇</a:t>
            </a:r>
            <a:r>
              <a:rPr kumimoji="1" lang="en-US" altLang="zh-CN" sz="1600">
                <a:solidFill>
                  <a:schemeClr val="accent5">
                    <a:lumMod val="75000"/>
                  </a:schemeClr>
                </a:solidFill>
                <a:effectLst/>
                <a:ea typeface="+mn-lt"/>
                <a:cs typeface="Source Han Sans CN Bold" panose="020B0800000000000000" charset="-122"/>
              </a:rPr>
              <a:t>）</a:t>
            </a:r>
            <a:endParaRPr kumimoji="1" lang="en-US" altLang="zh-CN" sz="1600">
              <a:solidFill>
                <a:schemeClr val="accent5">
                  <a:lumMod val="75000"/>
                </a:schemeClr>
              </a:solidFill>
              <a:effectLst/>
              <a:ea typeface="+mn-lt"/>
              <a:cs typeface="Source Han Sans CN Bold" panose="020B0800000000000000" charset="-122"/>
            </a:endParaRPr>
          </a:p>
        </p:txBody>
      </p:sp>
      <p:sp>
        <p:nvSpPr>
          <p:cNvPr id="29" name="标题 1"/>
          <p:cNvSpPr txBox="1"/>
          <p:nvPr>
            <p:custDataLst>
              <p:tags r:id="rId19"/>
            </p:custDataLst>
          </p:nvPr>
        </p:nvSpPr>
        <p:spPr>
          <a:xfrm>
            <a:off x="7104557" y="4783456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20"/>
            </p:custDataLst>
          </p:nvPr>
        </p:nvSpPr>
        <p:spPr>
          <a:xfrm flipH="1" flipV="1">
            <a:off x="10278831" y="4243672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21"/>
            </p:custDataLst>
          </p:nvPr>
        </p:nvSpPr>
        <p:spPr>
          <a:xfrm>
            <a:off x="7104573" y="4969670"/>
            <a:ext cx="4306361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负责模块：</a:t>
            </a:r>
            <a:endParaRPr kumimoji="1"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test.py</a:t>
            </a:r>
            <a:r>
              <a:rPr kumimoji="1"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：模型预测与评估全流程测试。</a:t>
            </a:r>
            <a:endParaRPr kumimoji="1"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各脚本的边界条件测试。</a:t>
            </a:r>
            <a:endParaRPr kumimoji="1"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100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101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102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103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104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105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106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11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12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13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14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15.xml><?xml version="1.0" encoding="utf-8"?>
<p:tagLst xmlns:p="http://schemas.openxmlformats.org/presentationml/2006/main">
  <p:tag name="KSO_WM_DIAGRAM_VIRTUALLY_FRAME" val="{&quot;height&quot;:90.75338582677168,&quot;left&quot;:53.89488188976378,&quot;top&quot;:436.14661417322833,&quot;width&quot;:552.018031496063}"/>
</p:tagLst>
</file>

<file path=ppt/tags/tag16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7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8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9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1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2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3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4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5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6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7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8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9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1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2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3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4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5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6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7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8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9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1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2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3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4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5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6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7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8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49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50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1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2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3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4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5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6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7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8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59.xml><?xml version="1.0" encoding="utf-8"?>
<p:tagLst xmlns:p="http://schemas.openxmlformats.org/presentationml/2006/main">
  <p:tag name="KSO_WM_DIAGRAM_VIRTUALLY_FRAME" val="{&quot;height&quot;:394.0590551181102,&quot;left&quot;:403.3611023622047,&quot;top&quot;:96.94094488188976,&quot;width&quot;:503.6388188976378}"/>
</p:tagLst>
</file>

<file path=ppt/tags/tag6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60.xml><?xml version="1.0" encoding="utf-8"?>
<p:tagLst xmlns:p="http://schemas.openxmlformats.org/presentationml/2006/main">
  <p:tag name="KSO_WM_DIAGRAM_VIRTUALLY_FRAME" val="{&quot;height&quot;:163.28496062992127,&quot;left&quot;:12.9,&quot;top&quot;:109.55944881889764,&quot;width&quot;:817.1802362204726}"/>
</p:tagLst>
</file>

<file path=ppt/tags/tag61.xml><?xml version="1.0" encoding="utf-8"?>
<p:tagLst xmlns:p="http://schemas.openxmlformats.org/presentationml/2006/main">
  <p:tag name="KSO_WM_DIAGRAM_VIRTUALLY_FRAME" val="{&quot;height&quot;:163.28496062992127,&quot;left&quot;:12.9,&quot;top&quot;:109.55944881889764,&quot;width&quot;:817.1802362204726}"/>
</p:tagLst>
</file>

<file path=ppt/tags/tag62.xml><?xml version="1.0" encoding="utf-8"?>
<p:tagLst xmlns:p="http://schemas.openxmlformats.org/presentationml/2006/main">
  <p:tag name="KSO_WM_DIAGRAM_VIRTUALLY_FRAME" val="{&quot;height&quot;:163.28496062992127,&quot;left&quot;:12.9,&quot;top&quot;:109.55944881889764,&quot;width&quot;:817.1802362204726}"/>
</p:tagLst>
</file>

<file path=ppt/tags/tag63.xml><?xml version="1.0" encoding="utf-8"?>
<p:tagLst xmlns:p="http://schemas.openxmlformats.org/presentationml/2006/main">
  <p:tag name="KSO_WM_DIAGRAM_VIRTUALLY_FRAME" val="{&quot;height&quot;:163.28496062992127,&quot;left&quot;:12.9,&quot;top&quot;:109.55944881889764,&quot;width&quot;:817.1802362204726}"/>
</p:tagLst>
</file>

<file path=ppt/tags/tag64.xml><?xml version="1.0" encoding="utf-8"?>
<p:tagLst xmlns:p="http://schemas.openxmlformats.org/presentationml/2006/main">
  <p:tag name="KSO_WM_DIAGRAM_VIRTUALLY_FRAME" val="{&quot;height&quot;:163.28496062992127,&quot;left&quot;:12.9,&quot;top&quot;:109.55944881889764,&quot;width&quot;:817.1802362204726}"/>
</p:tagLst>
</file>

<file path=ppt/tags/tag65.xml><?xml version="1.0" encoding="utf-8"?>
<p:tagLst xmlns:p="http://schemas.openxmlformats.org/presentationml/2006/main">
  <p:tag name="KSO_WM_DIAGRAM_VIRTUALLY_FRAME" val="{&quot;height&quot;:163.28496062992127,&quot;left&quot;:12.9,&quot;top&quot;:109.55944881889764,&quot;width&quot;:817.1802362204726}"/>
</p:tagLst>
</file>

<file path=ppt/tags/tag66.xml><?xml version="1.0" encoding="utf-8"?>
<p:tagLst xmlns:p="http://schemas.openxmlformats.org/presentationml/2006/main">
  <p:tag name="KSO_WM_DIAGRAM_VIRTUALLY_FRAME" val="{&quot;height&quot;:163.28496062992127,&quot;left&quot;:12.9,&quot;top&quot;:109.55944881889764,&quot;width&quot;:817.1802362204726}"/>
</p:tagLst>
</file>

<file path=ppt/tags/tag67.xml><?xml version="1.0" encoding="utf-8"?>
<p:tagLst xmlns:p="http://schemas.openxmlformats.org/presentationml/2006/main">
  <p:tag name="KSO_WM_DIAGRAM_VIRTUALLY_FRAME" val="{&quot;height&quot;:163.28496062992127,&quot;left&quot;:12.9,&quot;top&quot;:109.55944881889764,&quot;width&quot;:817.1802362204726}"/>
</p:tagLst>
</file>

<file path=ppt/tags/tag68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69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70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1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2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3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4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5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6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7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8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79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80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1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2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3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4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5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6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7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8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89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90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1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2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3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4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5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6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7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8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ags/tag99.xml><?xml version="1.0" encoding="utf-8"?>
<p:tagLst xmlns:p="http://schemas.openxmlformats.org/presentationml/2006/main">
  <p:tag name="KSO_WM_DIAGRAM_VIRTUALLY_FRAME" val="{&quot;height&quot;:394.1583464566929,&quot;left&quot;:93.07614173228346,&quot;top&quot;:89,&quot;width&quot;:774.1516535433072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 w="25400" cap="sq">
          <a:solidFill>
            <a:schemeClr val="accent1">
              <a:lumMod val="60000"/>
              <a:lumOff val="40000"/>
            </a:schemeClr>
          </a:solidFill>
          <a:miter/>
        </a:ln>
      </a:spPr>
      <a:bodyPr vert="horz" wrap="square" lIns="91440" tIns="45720" rIns="91440" bIns="45720" rtlCol="0" anchor="ctr"/>
      <a:lstStyle>
        <a:defPPr algn="ctr">
          <a:lnSpc>
            <a:spcPct val="130000"/>
          </a:lnSpc>
          <a:defRPr kumimoji="1" lang="en-US" altLang="zh-CN">
            <a:ln w="12700">
              <a:noFill/>
            </a:ln>
            <a:solidFill>
              <a:srgbClr val="262626">
                <a:alpha val="100000"/>
              </a:srgbClr>
            </a:solidFill>
            <a:latin typeface="Source Han Sans CN Bold" panose="020B0800000000000000" charset="-122"/>
            <a:ea typeface="Source Han Sans CN Bold" panose="020B0800000000000000" charset="-122"/>
            <a:cs typeface="Source Han Sans CN Bold" panose="020B08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 w="25400" cap="sq">
          <a:solidFill>
            <a:schemeClr val="accent1">
              <a:lumMod val="60000"/>
              <a:lumOff val="40000"/>
            </a:schemeClr>
          </a:solidFill>
          <a:miter/>
        </a:ln>
      </a:spPr>
      <a:bodyPr vert="horz" wrap="square" lIns="91440" tIns="45720" rIns="91440" bIns="45720" rtlCol="0" anchor="ctr"/>
      <a:lstStyle>
        <a:defPPr algn="ctr">
          <a:lnSpc>
            <a:spcPct val="130000"/>
          </a:lnSpc>
          <a:defRPr kumimoji="1" lang="en-US" altLang="zh-CN">
            <a:ln w="12700">
              <a:noFill/>
            </a:ln>
            <a:solidFill>
              <a:srgbClr val="262626">
                <a:alpha val="100000"/>
              </a:srgbClr>
            </a:solidFill>
            <a:latin typeface="Source Han Sans CN Bold" panose="020B0800000000000000" charset="-122"/>
            <a:ea typeface="Source Han Sans CN Bold" panose="020B0800000000000000" charset="-122"/>
            <a:cs typeface="Source Han Sans CN Bold" panose="020B08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 w="25400" cap="sq">
          <a:solidFill>
            <a:schemeClr val="accent1">
              <a:lumMod val="60000"/>
              <a:lumOff val="40000"/>
            </a:schemeClr>
          </a:solidFill>
          <a:miter/>
        </a:ln>
      </a:spPr>
      <a:bodyPr vert="horz" wrap="square" lIns="91440" tIns="45720" rIns="91440" bIns="45720" rtlCol="0" anchor="ctr"/>
      <a:lstStyle>
        <a:defPPr algn="ctr">
          <a:lnSpc>
            <a:spcPct val="130000"/>
          </a:lnSpc>
          <a:defRPr kumimoji="1" lang="en-US" altLang="zh-CN">
            <a:ln w="12700">
              <a:noFill/>
            </a:ln>
            <a:solidFill>
              <a:srgbClr val="262626">
                <a:alpha val="100000"/>
              </a:srgbClr>
            </a:solidFill>
            <a:latin typeface="Source Han Sans CN Bold" panose="020B0800000000000000" charset="-122"/>
            <a:ea typeface="Source Han Sans CN Bold" panose="020B0800000000000000" charset="-122"/>
            <a:cs typeface="Source Han Sans CN Bold" panose="020B08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5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 w="25400" cap="sq">
          <a:solidFill>
            <a:schemeClr val="accent1">
              <a:lumMod val="60000"/>
              <a:lumOff val="40000"/>
            </a:schemeClr>
          </a:solidFill>
          <a:miter/>
        </a:ln>
      </a:spPr>
      <a:bodyPr vert="horz" wrap="square" lIns="91440" tIns="45720" rIns="91440" bIns="45720" rtlCol="0" anchor="ctr"/>
      <a:lstStyle>
        <a:defPPr algn="ctr">
          <a:lnSpc>
            <a:spcPct val="130000"/>
          </a:lnSpc>
          <a:defRPr kumimoji="1" lang="en-US" altLang="zh-CN">
            <a:ln w="12700">
              <a:noFill/>
            </a:ln>
            <a:solidFill>
              <a:srgbClr val="262626">
                <a:alpha val="100000"/>
              </a:srgbClr>
            </a:solidFill>
            <a:latin typeface="Source Han Sans CN Bold" panose="020B0800000000000000" charset="-122"/>
            <a:ea typeface="Source Han Sans CN Bold" panose="020B0800000000000000" charset="-122"/>
            <a:cs typeface="Source Han Sans CN Bold" panose="020B08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8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6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0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1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 w="25400" cap="sq">
          <a:solidFill>
            <a:schemeClr val="accent1">
              <a:lumMod val="60000"/>
              <a:lumOff val="40000"/>
            </a:schemeClr>
          </a:solidFill>
          <a:miter/>
        </a:ln>
      </a:spPr>
      <a:bodyPr vert="horz" wrap="square" lIns="91440" tIns="45720" rIns="91440" bIns="45720" rtlCol="0" anchor="ctr"/>
      <a:lstStyle>
        <a:defPPr algn="ctr">
          <a:lnSpc>
            <a:spcPct val="130000"/>
          </a:lnSpc>
          <a:defRPr kumimoji="1" lang="en-US" altLang="zh-CN">
            <a:ln w="12700">
              <a:noFill/>
            </a:ln>
            <a:solidFill>
              <a:srgbClr val="262626">
                <a:alpha val="100000"/>
              </a:srgbClr>
            </a:solidFill>
            <a:latin typeface="Source Han Sans CN Bold" panose="020B0800000000000000" charset="-122"/>
            <a:ea typeface="Source Han Sans CN Bold" panose="020B0800000000000000" charset="-122"/>
            <a:cs typeface="Source Han Sans CN Bold" panose="020B08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 w="25400" cap="sq">
          <a:solidFill>
            <a:schemeClr val="accent1">
              <a:lumMod val="60000"/>
              <a:lumOff val="40000"/>
            </a:schemeClr>
          </a:solidFill>
          <a:miter/>
        </a:ln>
      </a:spPr>
      <a:bodyPr vert="horz" wrap="square" lIns="91440" tIns="45720" rIns="91440" bIns="45720" rtlCol="0" anchor="ctr"/>
      <a:lstStyle>
        <a:defPPr algn="ctr">
          <a:lnSpc>
            <a:spcPct val="130000"/>
          </a:lnSpc>
          <a:defRPr kumimoji="1" lang="en-US" altLang="zh-CN">
            <a:ln w="12700">
              <a:noFill/>
            </a:ln>
            <a:solidFill>
              <a:srgbClr val="262626">
                <a:alpha val="100000"/>
              </a:srgbClr>
            </a:solidFill>
            <a:latin typeface="Source Han Sans CN Bold" panose="020B0800000000000000" charset="-122"/>
            <a:ea typeface="Source Han Sans CN Bold" panose="020B0800000000000000" charset="-122"/>
            <a:cs typeface="Source Han Sans CN Bold" panose="020B08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4550</Words>
  <Application>WPS 演示</Application>
  <PresentationFormat>宽屏</PresentationFormat>
  <Paragraphs>540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39</vt:i4>
      </vt:variant>
    </vt:vector>
  </HeadingPairs>
  <TitlesOfParts>
    <vt:vector size="76" baseType="lpstr">
      <vt:lpstr>Arial</vt:lpstr>
      <vt:lpstr>宋体</vt:lpstr>
      <vt:lpstr>Wingdings</vt:lpstr>
      <vt:lpstr>Source Han Sans CN Bold</vt:lpstr>
      <vt:lpstr>Source Han Sans CN Regular</vt:lpstr>
      <vt:lpstr>Source Han Sans</vt:lpstr>
      <vt:lpstr>华文中宋</vt:lpstr>
      <vt:lpstr>等线</vt:lpstr>
      <vt:lpstr>微软雅黑</vt:lpstr>
      <vt:lpstr>Arial Unicode MS</vt:lpstr>
      <vt:lpstr>Calibri</vt:lpstr>
      <vt:lpstr>黑体</vt:lpstr>
      <vt:lpstr>等线 Light</vt:lpstr>
      <vt:lpstr>仿宋</vt:lpstr>
      <vt:lpstr>方正姚体</vt:lpstr>
      <vt:lpstr>新宋体</vt:lpstr>
      <vt:lpstr>楷体</vt:lpstr>
      <vt:lpstr>隶书</vt:lpstr>
      <vt:lpstr>方正舒体</vt:lpstr>
      <vt:lpstr>微软雅黑 Light</vt:lpstr>
      <vt:lpstr>华文行楷</vt:lpstr>
      <vt:lpstr>Office 主题​​</vt:lpstr>
      <vt:lpstr>2_Office 主题​​</vt:lpstr>
      <vt:lpstr>3_Office 主题​​</vt:lpstr>
      <vt:lpstr>4_Office 主题​​</vt:lpstr>
      <vt:lpstr>6_Office 主题​​</vt:lpstr>
      <vt:lpstr>10_Office 主题​​</vt:lpstr>
      <vt:lpstr>11_Office 主题​​</vt:lpstr>
      <vt:lpstr>7_Office 主题​​</vt:lpstr>
      <vt:lpstr>9_Office 主题​​</vt:lpstr>
      <vt:lpstr>12_Office 主题​​</vt:lpstr>
      <vt:lpstr>13_Office 主题​​</vt:lpstr>
      <vt:lpstr>14_Office 主题​​</vt:lpstr>
      <vt:lpstr>15_Office 主题​​</vt:lpstr>
      <vt:lpstr>8_Office 主题​​</vt:lpstr>
      <vt:lpstr>16_Office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痴.</cp:lastModifiedBy>
  <cp:revision>26</cp:revision>
  <dcterms:created xsi:type="dcterms:W3CDTF">2025-06-03T13:43:00Z</dcterms:created>
  <dcterms:modified xsi:type="dcterms:W3CDTF">2025-06-09T04:19:39Z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3C036BCB34F54CB8A71D7E89B3B40594_12</vt:lpwstr>
  </property>
  <property fmtid="{D5CDD505-2E9C-101B-9397-08002B2CF9AE}" pid="3" name="KSOProductBuildVer">
    <vt:lpwstr>2052-12.1.0.21171</vt:lpwstr>
  </property>
</Properties>
</file>